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Lst>
  <p:notesMasterIdLst>
    <p:notesMasterId r:id="rId82"/>
  </p:notesMasterIdLst>
  <p:handoutMasterIdLst>
    <p:handoutMasterId r:id="rId83"/>
  </p:handoutMasterIdLst>
  <p:sldIdLst>
    <p:sldId id="257" r:id="rId2"/>
    <p:sldId id="434" r:id="rId3"/>
    <p:sldId id="436" r:id="rId4"/>
    <p:sldId id="426" r:id="rId5"/>
    <p:sldId id="385" r:id="rId6"/>
    <p:sldId id="440" r:id="rId7"/>
    <p:sldId id="469" r:id="rId8"/>
    <p:sldId id="457" r:id="rId9"/>
    <p:sldId id="540" r:id="rId10"/>
    <p:sldId id="472" r:id="rId11"/>
    <p:sldId id="466" r:id="rId12"/>
    <p:sldId id="470" r:id="rId13"/>
    <p:sldId id="471" r:id="rId14"/>
    <p:sldId id="474" r:id="rId15"/>
    <p:sldId id="475" r:id="rId16"/>
    <p:sldId id="463"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99" r:id="rId41"/>
    <p:sldId id="500" r:id="rId42"/>
    <p:sldId id="501" r:id="rId43"/>
    <p:sldId id="502" r:id="rId44"/>
    <p:sldId id="503" r:id="rId45"/>
    <p:sldId id="504" r:id="rId46"/>
    <p:sldId id="505" r:id="rId47"/>
    <p:sldId id="506" r:id="rId48"/>
    <p:sldId id="507" r:id="rId49"/>
    <p:sldId id="508" r:id="rId50"/>
    <p:sldId id="509" r:id="rId51"/>
    <p:sldId id="510"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524" r:id="rId66"/>
    <p:sldId id="525" r:id="rId67"/>
    <p:sldId id="526" r:id="rId68"/>
    <p:sldId id="527" r:id="rId69"/>
    <p:sldId id="528" r:id="rId70"/>
    <p:sldId id="529" r:id="rId71"/>
    <p:sldId id="530" r:id="rId72"/>
    <p:sldId id="531" r:id="rId73"/>
    <p:sldId id="532" r:id="rId74"/>
    <p:sldId id="533" r:id="rId75"/>
    <p:sldId id="534" r:id="rId76"/>
    <p:sldId id="535" r:id="rId77"/>
    <p:sldId id="536" r:id="rId78"/>
    <p:sldId id="537" r:id="rId79"/>
    <p:sldId id="538" r:id="rId80"/>
    <p:sldId id="539"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eters" initials="" lastIdx="1" clrIdx="0"/>
  <p:cmAuthor id="1" name="JHU" initials="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9" autoAdjust="0"/>
  </p:normalViewPr>
  <p:slideViewPr>
    <p:cSldViewPr>
      <p:cViewPr varScale="1">
        <p:scale>
          <a:sx n="107" d="100"/>
          <a:sy n="107" d="100"/>
        </p:scale>
        <p:origin x="-16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5839A-C7F0-4962-8F08-E9391FF318B3}" type="doc">
      <dgm:prSet loTypeId="urn:microsoft.com/office/officeart/2005/8/layout/lProcess2" loCatId="relationship" qsTypeId="urn:microsoft.com/office/officeart/2005/8/quickstyle/simple1#1" qsCatId="simple" csTypeId="urn:microsoft.com/office/officeart/2005/8/colors/accent0_1" csCatId="mainScheme" phldr="1"/>
      <dgm:spPr/>
      <dgm:t>
        <a:bodyPr/>
        <a:lstStyle/>
        <a:p>
          <a:endParaRPr lang="en-US"/>
        </a:p>
      </dgm:t>
    </dgm:pt>
    <dgm:pt modelId="{EA4647AB-041F-4DF8-8D07-9E15EF0C55AD}">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400" b="1" dirty="0" smtClean="0">
              <a:solidFill>
                <a:schemeClr val="bg1"/>
              </a:solidFill>
            </a:rPr>
            <a:t>Clinical Core</a:t>
          </a:r>
          <a:endParaRPr lang="en-US" sz="1400" b="1" dirty="0">
            <a:solidFill>
              <a:schemeClr val="bg1"/>
            </a:solidFill>
          </a:endParaRPr>
        </a:p>
      </dgm:t>
    </dgm:pt>
    <dgm:pt modelId="{4A996EA0-95A2-49F6-BA33-6B54B22AB81F}" type="parTrans" cxnId="{4DDE6DAC-F58D-430D-8718-51508263AE6D}">
      <dgm:prSet/>
      <dgm:spPr/>
      <dgm:t>
        <a:bodyPr/>
        <a:lstStyle/>
        <a:p>
          <a:endParaRPr lang="en-US"/>
        </a:p>
      </dgm:t>
    </dgm:pt>
    <dgm:pt modelId="{5DB0AA7C-E99A-4DF1-888A-82CE1564400A}" type="sibTrans" cxnId="{4DDE6DAC-F58D-430D-8718-51508263AE6D}">
      <dgm:prSet/>
      <dgm:spPr/>
      <dgm:t>
        <a:bodyPr/>
        <a:lstStyle/>
        <a:p>
          <a:endParaRPr lang="en-US"/>
        </a:p>
      </dgm:t>
    </dgm:pt>
    <dgm:pt modelId="{1792C483-9517-41EA-BCCC-B9BB616332E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400" b="1" dirty="0" smtClean="0">
              <a:solidFill>
                <a:schemeClr val="bg1"/>
              </a:solidFill>
            </a:rPr>
            <a:t>Prevention Core</a:t>
          </a:r>
          <a:endParaRPr lang="en-US" sz="1400" b="1" dirty="0">
            <a:solidFill>
              <a:schemeClr val="bg1"/>
            </a:solidFill>
          </a:endParaRPr>
        </a:p>
      </dgm:t>
    </dgm:pt>
    <dgm:pt modelId="{6D699A87-2587-4628-BCAF-15582323FBBC}" type="parTrans" cxnId="{D1BCE9AC-0A19-4F0E-8C6F-EAC577D2C90D}">
      <dgm:prSet/>
      <dgm:spPr/>
      <dgm:t>
        <a:bodyPr/>
        <a:lstStyle/>
        <a:p>
          <a:endParaRPr lang="en-US"/>
        </a:p>
      </dgm:t>
    </dgm:pt>
    <dgm:pt modelId="{E51A177E-A3A3-4673-BE59-6B716D711D8C}" type="sibTrans" cxnId="{D1BCE9AC-0A19-4F0E-8C6F-EAC577D2C90D}">
      <dgm:prSet/>
      <dgm:spPr/>
      <dgm:t>
        <a:bodyPr/>
        <a:lstStyle/>
        <a:p>
          <a:endParaRPr lang="en-US"/>
        </a:p>
      </dgm:t>
    </dgm:pt>
    <dgm:pt modelId="{17636508-E0AF-45C0-9F87-72C89459CBB1}">
      <dgm:prSet phldrT="[Text]" custT="1">
        <dgm:style>
          <a:lnRef idx="0">
            <a:schemeClr val="accent6"/>
          </a:lnRef>
          <a:fillRef idx="3">
            <a:schemeClr val="accent6"/>
          </a:fillRef>
          <a:effectRef idx="3">
            <a:schemeClr val="accent6"/>
          </a:effectRef>
          <a:fontRef idx="minor">
            <a:schemeClr val="lt1"/>
          </a:fontRef>
        </dgm:style>
      </dgm:prSet>
      <dgm:spPr/>
      <dgm:t>
        <a:bodyPr/>
        <a:lstStyle/>
        <a:p>
          <a:endParaRPr lang="en-US" sz="1400" b="1" dirty="0" smtClean="0"/>
        </a:p>
        <a:p>
          <a:r>
            <a:rPr lang="en-US" sz="1400" b="1" dirty="0" err="1" smtClean="0">
              <a:solidFill>
                <a:schemeClr val="bg1"/>
              </a:solidFill>
            </a:rPr>
            <a:t>Biostats</a:t>
          </a:r>
          <a:r>
            <a:rPr lang="en-US" sz="1400" b="1" dirty="0" smtClean="0">
              <a:solidFill>
                <a:schemeClr val="bg1"/>
              </a:solidFill>
            </a:rPr>
            <a:t>, </a:t>
          </a:r>
          <a:r>
            <a:rPr lang="en-US" sz="1400" b="1" dirty="0" err="1" smtClean="0">
              <a:solidFill>
                <a:schemeClr val="bg1"/>
              </a:solidFill>
            </a:rPr>
            <a:t>Epi</a:t>
          </a:r>
          <a:r>
            <a:rPr lang="en-US" sz="1400" b="1" dirty="0" smtClean="0">
              <a:solidFill>
                <a:schemeClr val="bg1"/>
              </a:solidFill>
            </a:rPr>
            <a:t> and Methods</a:t>
          </a:r>
          <a:endParaRPr lang="en-US" sz="1400" b="1" dirty="0">
            <a:solidFill>
              <a:schemeClr val="bg1"/>
            </a:solidFill>
          </a:endParaRPr>
        </a:p>
      </dgm:t>
    </dgm:pt>
    <dgm:pt modelId="{FFBAF1B0-2EE4-4041-9126-04F3AE1B3D3F}" type="parTrans" cxnId="{E53011CF-4BAB-42AA-8621-0D4F9756AD67}">
      <dgm:prSet/>
      <dgm:spPr/>
      <dgm:t>
        <a:bodyPr/>
        <a:lstStyle/>
        <a:p>
          <a:endParaRPr lang="en-US"/>
        </a:p>
      </dgm:t>
    </dgm:pt>
    <dgm:pt modelId="{849F37BA-2FDC-44AB-B216-DAE25E76F336}" type="sibTrans" cxnId="{E53011CF-4BAB-42AA-8621-0D4F9756AD67}">
      <dgm:prSet/>
      <dgm:spPr/>
      <dgm:t>
        <a:bodyPr/>
        <a:lstStyle/>
        <a:p>
          <a:endParaRPr lang="en-US"/>
        </a:p>
      </dgm:t>
    </dgm:pt>
    <dgm:pt modelId="{609F1C33-0584-4160-BD56-AAF42A9E780A}">
      <dgm:prSet phldrT="[Text]" custT="1">
        <dgm:style>
          <a:lnRef idx="0">
            <a:schemeClr val="accent6"/>
          </a:lnRef>
          <a:fillRef idx="3">
            <a:schemeClr val="accent6"/>
          </a:fillRef>
          <a:effectRef idx="3">
            <a:schemeClr val="accent6"/>
          </a:effectRef>
          <a:fontRef idx="minor">
            <a:schemeClr val="lt1"/>
          </a:fontRef>
        </dgm:style>
      </dgm:prSet>
      <dgm:spPr/>
      <dgm:t>
        <a:bodyPr/>
        <a:lstStyle/>
        <a:p>
          <a:endParaRPr lang="en-US" sz="1400" dirty="0" smtClean="0"/>
        </a:p>
        <a:p>
          <a:endParaRPr lang="en-US" sz="1600" dirty="0" smtClean="0"/>
        </a:p>
        <a:p>
          <a:r>
            <a:rPr lang="en-US" sz="1400" b="1" dirty="0" smtClean="0">
              <a:solidFill>
                <a:schemeClr val="bg1"/>
              </a:solidFill>
            </a:rPr>
            <a:t>Developmental Core</a:t>
          </a:r>
        </a:p>
        <a:p>
          <a:endParaRPr lang="en-US" sz="1600" dirty="0" smtClean="0"/>
        </a:p>
      </dgm:t>
    </dgm:pt>
    <dgm:pt modelId="{8DE7BEFE-B97C-4FA4-8A57-D5BF482E190F}" type="parTrans" cxnId="{75820F30-E5F5-4053-9BFB-256D5827A633}">
      <dgm:prSet/>
      <dgm:spPr/>
      <dgm:t>
        <a:bodyPr/>
        <a:lstStyle/>
        <a:p>
          <a:endParaRPr lang="en-US"/>
        </a:p>
      </dgm:t>
    </dgm:pt>
    <dgm:pt modelId="{9DB86113-FE1F-4AFB-91A6-E11E22C178A4}" type="sibTrans" cxnId="{75820F30-E5F5-4053-9BFB-256D5827A633}">
      <dgm:prSet/>
      <dgm:spPr/>
      <dgm:t>
        <a:bodyPr/>
        <a:lstStyle/>
        <a:p>
          <a:endParaRPr lang="en-US"/>
        </a:p>
      </dgm:t>
    </dgm:pt>
    <dgm:pt modelId="{9DB2359A-A6DE-4665-AA4A-B63AE282C03B}">
      <dgm:prSet phldrT="[Text]" custT="1">
        <dgm:style>
          <a:lnRef idx="0">
            <a:schemeClr val="accent6"/>
          </a:lnRef>
          <a:fillRef idx="3">
            <a:schemeClr val="accent6"/>
          </a:fillRef>
          <a:effectRef idx="3">
            <a:schemeClr val="accent6"/>
          </a:effectRef>
          <a:fontRef idx="minor">
            <a:schemeClr val="lt1"/>
          </a:fontRef>
        </dgm:style>
      </dgm:prSet>
      <dgm:spPr/>
      <dgm:t>
        <a:bodyPr/>
        <a:lstStyle/>
        <a:p>
          <a:endParaRPr lang="en-US" sz="1400" b="1" dirty="0" smtClean="0"/>
        </a:p>
        <a:p>
          <a:r>
            <a:rPr lang="en-US" sz="1400" b="1" dirty="0" smtClean="0">
              <a:solidFill>
                <a:schemeClr val="bg1"/>
              </a:solidFill>
            </a:rPr>
            <a:t>Laboratory and Biomarkers Core</a:t>
          </a:r>
          <a:endParaRPr lang="en-US" sz="1400" b="1" dirty="0">
            <a:solidFill>
              <a:schemeClr val="bg1"/>
            </a:solidFill>
          </a:endParaRPr>
        </a:p>
      </dgm:t>
    </dgm:pt>
    <dgm:pt modelId="{B1596A30-CFDD-48E3-95DD-E35E91AED55C}" type="parTrans" cxnId="{A0B8EF10-EEED-4F5E-A4BF-AA433F7B937C}">
      <dgm:prSet/>
      <dgm:spPr/>
      <dgm:t>
        <a:bodyPr/>
        <a:lstStyle/>
        <a:p>
          <a:endParaRPr lang="en-US"/>
        </a:p>
      </dgm:t>
    </dgm:pt>
    <dgm:pt modelId="{2642E376-97D2-4C15-95D0-0B975F39D7CF}" type="sibTrans" cxnId="{A0B8EF10-EEED-4F5E-A4BF-AA433F7B937C}">
      <dgm:prSet/>
      <dgm:spPr/>
      <dgm:t>
        <a:bodyPr/>
        <a:lstStyle/>
        <a:p>
          <a:endParaRPr lang="en-US"/>
        </a:p>
      </dgm:t>
    </dgm:pt>
    <dgm:pt modelId="{8F07AC7F-E850-4B9A-B95B-ED603C0A2C3C}" type="pres">
      <dgm:prSet presAssocID="{2065839A-C7F0-4962-8F08-E9391FF318B3}" presName="theList" presStyleCnt="0">
        <dgm:presLayoutVars>
          <dgm:dir/>
          <dgm:animLvl val="lvl"/>
          <dgm:resizeHandles val="exact"/>
        </dgm:presLayoutVars>
      </dgm:prSet>
      <dgm:spPr/>
      <dgm:t>
        <a:bodyPr/>
        <a:lstStyle/>
        <a:p>
          <a:endParaRPr lang="en-US"/>
        </a:p>
      </dgm:t>
    </dgm:pt>
    <dgm:pt modelId="{9BE14F58-8022-46FD-A36B-EEE2BC2E3AAA}" type="pres">
      <dgm:prSet presAssocID="{609F1C33-0584-4160-BD56-AAF42A9E780A}" presName="compNode" presStyleCnt="0"/>
      <dgm:spPr/>
    </dgm:pt>
    <dgm:pt modelId="{2AC87484-77A2-45F1-8A1F-7B7E1F468A89}" type="pres">
      <dgm:prSet presAssocID="{609F1C33-0584-4160-BD56-AAF42A9E780A}" presName="aNode" presStyleLbl="bgShp" presStyleIdx="0" presStyleCnt="5"/>
      <dgm:spPr/>
      <dgm:t>
        <a:bodyPr/>
        <a:lstStyle/>
        <a:p>
          <a:endParaRPr lang="en-US"/>
        </a:p>
      </dgm:t>
    </dgm:pt>
    <dgm:pt modelId="{AFC12D2A-C0AD-4643-8D6B-1CD69F7EBFC3}" type="pres">
      <dgm:prSet presAssocID="{609F1C33-0584-4160-BD56-AAF42A9E780A}" presName="textNode" presStyleLbl="bgShp" presStyleIdx="0" presStyleCnt="5"/>
      <dgm:spPr/>
      <dgm:t>
        <a:bodyPr/>
        <a:lstStyle/>
        <a:p>
          <a:endParaRPr lang="en-US"/>
        </a:p>
      </dgm:t>
    </dgm:pt>
    <dgm:pt modelId="{93DEC267-C8EE-47B6-94D2-C1619879C9CF}" type="pres">
      <dgm:prSet presAssocID="{609F1C33-0584-4160-BD56-AAF42A9E780A}" presName="compChildNode" presStyleCnt="0"/>
      <dgm:spPr/>
    </dgm:pt>
    <dgm:pt modelId="{2B10A329-9E27-42C7-A9D5-3D1FD17F24BE}" type="pres">
      <dgm:prSet presAssocID="{609F1C33-0584-4160-BD56-AAF42A9E780A}" presName="theInnerList" presStyleCnt="0"/>
      <dgm:spPr/>
    </dgm:pt>
    <dgm:pt modelId="{A7088EB8-1D4F-43C7-B302-68CF8FDAFEAB}" type="pres">
      <dgm:prSet presAssocID="{609F1C33-0584-4160-BD56-AAF42A9E780A}" presName="aSpace" presStyleCnt="0"/>
      <dgm:spPr/>
    </dgm:pt>
    <dgm:pt modelId="{90F3469C-91C3-4587-9347-F26293C05184}" type="pres">
      <dgm:prSet presAssocID="{EA4647AB-041F-4DF8-8D07-9E15EF0C55AD}" presName="compNode" presStyleCnt="0"/>
      <dgm:spPr/>
      <dgm:t>
        <a:bodyPr/>
        <a:lstStyle/>
        <a:p>
          <a:endParaRPr lang="en-US"/>
        </a:p>
      </dgm:t>
    </dgm:pt>
    <dgm:pt modelId="{E7E74600-C531-4AE0-A851-7184C02E9B6E}" type="pres">
      <dgm:prSet presAssocID="{EA4647AB-041F-4DF8-8D07-9E15EF0C55AD}" presName="aNode" presStyleLbl="bgShp" presStyleIdx="1" presStyleCnt="5"/>
      <dgm:spPr/>
      <dgm:t>
        <a:bodyPr/>
        <a:lstStyle/>
        <a:p>
          <a:endParaRPr lang="en-US"/>
        </a:p>
      </dgm:t>
    </dgm:pt>
    <dgm:pt modelId="{FC26B3EB-0737-4485-BCEB-36CCB3D7E9D1}" type="pres">
      <dgm:prSet presAssocID="{EA4647AB-041F-4DF8-8D07-9E15EF0C55AD}" presName="textNode" presStyleLbl="bgShp" presStyleIdx="1" presStyleCnt="5"/>
      <dgm:spPr/>
      <dgm:t>
        <a:bodyPr/>
        <a:lstStyle/>
        <a:p>
          <a:endParaRPr lang="en-US"/>
        </a:p>
      </dgm:t>
    </dgm:pt>
    <dgm:pt modelId="{F62802AE-480B-4514-AAB9-49A544EDB279}" type="pres">
      <dgm:prSet presAssocID="{EA4647AB-041F-4DF8-8D07-9E15EF0C55AD}" presName="compChildNode" presStyleCnt="0"/>
      <dgm:spPr/>
      <dgm:t>
        <a:bodyPr/>
        <a:lstStyle/>
        <a:p>
          <a:endParaRPr lang="en-US"/>
        </a:p>
      </dgm:t>
    </dgm:pt>
    <dgm:pt modelId="{53C9A971-8F20-4049-8A8A-2DFDDD59EF7A}" type="pres">
      <dgm:prSet presAssocID="{EA4647AB-041F-4DF8-8D07-9E15EF0C55AD}" presName="theInnerList" presStyleCnt="0"/>
      <dgm:spPr/>
      <dgm:t>
        <a:bodyPr/>
        <a:lstStyle/>
        <a:p>
          <a:endParaRPr lang="en-US"/>
        </a:p>
      </dgm:t>
    </dgm:pt>
    <dgm:pt modelId="{541C0E8E-57F1-4FA4-9305-97F7D5DA7E7C}" type="pres">
      <dgm:prSet presAssocID="{EA4647AB-041F-4DF8-8D07-9E15EF0C55AD}" presName="aSpace" presStyleCnt="0"/>
      <dgm:spPr/>
      <dgm:t>
        <a:bodyPr/>
        <a:lstStyle/>
        <a:p>
          <a:endParaRPr lang="en-US"/>
        </a:p>
      </dgm:t>
    </dgm:pt>
    <dgm:pt modelId="{740593AE-7812-418F-8E13-D2BB3BF6E7FC}" type="pres">
      <dgm:prSet presAssocID="{1792C483-9517-41EA-BCCC-B9BB616332E0}" presName="compNode" presStyleCnt="0"/>
      <dgm:spPr/>
      <dgm:t>
        <a:bodyPr/>
        <a:lstStyle/>
        <a:p>
          <a:endParaRPr lang="en-US"/>
        </a:p>
      </dgm:t>
    </dgm:pt>
    <dgm:pt modelId="{CD6B1929-CF26-45EA-A84B-EB2C529E71F5}" type="pres">
      <dgm:prSet presAssocID="{1792C483-9517-41EA-BCCC-B9BB616332E0}" presName="aNode" presStyleLbl="bgShp" presStyleIdx="2" presStyleCnt="5"/>
      <dgm:spPr/>
      <dgm:t>
        <a:bodyPr/>
        <a:lstStyle/>
        <a:p>
          <a:endParaRPr lang="en-US"/>
        </a:p>
      </dgm:t>
    </dgm:pt>
    <dgm:pt modelId="{7F712D07-8B2B-47D0-81A0-29ABFBA3C073}" type="pres">
      <dgm:prSet presAssocID="{1792C483-9517-41EA-BCCC-B9BB616332E0}" presName="textNode" presStyleLbl="bgShp" presStyleIdx="2" presStyleCnt="5"/>
      <dgm:spPr/>
      <dgm:t>
        <a:bodyPr/>
        <a:lstStyle/>
        <a:p>
          <a:endParaRPr lang="en-US"/>
        </a:p>
      </dgm:t>
    </dgm:pt>
    <dgm:pt modelId="{19E230D6-08AD-481A-8F78-EB715F28A465}" type="pres">
      <dgm:prSet presAssocID="{1792C483-9517-41EA-BCCC-B9BB616332E0}" presName="compChildNode" presStyleCnt="0"/>
      <dgm:spPr/>
      <dgm:t>
        <a:bodyPr/>
        <a:lstStyle/>
        <a:p>
          <a:endParaRPr lang="en-US"/>
        </a:p>
      </dgm:t>
    </dgm:pt>
    <dgm:pt modelId="{CF2F93D0-5F39-483B-B2D0-54A521FEA40A}" type="pres">
      <dgm:prSet presAssocID="{1792C483-9517-41EA-BCCC-B9BB616332E0}" presName="theInnerList" presStyleCnt="0"/>
      <dgm:spPr/>
      <dgm:t>
        <a:bodyPr/>
        <a:lstStyle/>
        <a:p>
          <a:endParaRPr lang="en-US"/>
        </a:p>
      </dgm:t>
    </dgm:pt>
    <dgm:pt modelId="{040CDA5B-B5F1-4A92-8F28-44B3A6D86AFD}" type="pres">
      <dgm:prSet presAssocID="{1792C483-9517-41EA-BCCC-B9BB616332E0}" presName="aSpace" presStyleCnt="0"/>
      <dgm:spPr/>
      <dgm:t>
        <a:bodyPr/>
        <a:lstStyle/>
        <a:p>
          <a:endParaRPr lang="en-US"/>
        </a:p>
      </dgm:t>
    </dgm:pt>
    <dgm:pt modelId="{303FC408-B7DC-4EFF-9A81-FB50CB4D8FB4}" type="pres">
      <dgm:prSet presAssocID="{17636508-E0AF-45C0-9F87-72C89459CBB1}" presName="compNode" presStyleCnt="0"/>
      <dgm:spPr/>
      <dgm:t>
        <a:bodyPr/>
        <a:lstStyle/>
        <a:p>
          <a:endParaRPr lang="en-US"/>
        </a:p>
      </dgm:t>
    </dgm:pt>
    <dgm:pt modelId="{1AF8DF32-E251-4D1D-9BDD-43A801321EBB}" type="pres">
      <dgm:prSet presAssocID="{17636508-E0AF-45C0-9F87-72C89459CBB1}" presName="aNode" presStyleLbl="bgShp" presStyleIdx="3" presStyleCnt="5"/>
      <dgm:spPr/>
      <dgm:t>
        <a:bodyPr/>
        <a:lstStyle/>
        <a:p>
          <a:endParaRPr lang="en-US"/>
        </a:p>
      </dgm:t>
    </dgm:pt>
    <dgm:pt modelId="{AFBFB8B1-A00D-40DC-9ADC-FD2A9E10B059}" type="pres">
      <dgm:prSet presAssocID="{17636508-E0AF-45C0-9F87-72C89459CBB1}" presName="textNode" presStyleLbl="bgShp" presStyleIdx="3" presStyleCnt="5"/>
      <dgm:spPr/>
      <dgm:t>
        <a:bodyPr/>
        <a:lstStyle/>
        <a:p>
          <a:endParaRPr lang="en-US"/>
        </a:p>
      </dgm:t>
    </dgm:pt>
    <dgm:pt modelId="{66D97F84-D648-4448-B1B2-52000570FB5A}" type="pres">
      <dgm:prSet presAssocID="{17636508-E0AF-45C0-9F87-72C89459CBB1}" presName="compChildNode" presStyleCnt="0"/>
      <dgm:spPr/>
      <dgm:t>
        <a:bodyPr/>
        <a:lstStyle/>
        <a:p>
          <a:endParaRPr lang="en-US"/>
        </a:p>
      </dgm:t>
    </dgm:pt>
    <dgm:pt modelId="{CB205A76-6DA5-42CD-BDDF-9AABE9AB3DDF}" type="pres">
      <dgm:prSet presAssocID="{17636508-E0AF-45C0-9F87-72C89459CBB1}" presName="theInnerList" presStyleCnt="0"/>
      <dgm:spPr/>
      <dgm:t>
        <a:bodyPr/>
        <a:lstStyle/>
        <a:p>
          <a:endParaRPr lang="en-US"/>
        </a:p>
      </dgm:t>
    </dgm:pt>
    <dgm:pt modelId="{B398A95D-3C2B-4D5F-B937-1F173DC7C482}" type="pres">
      <dgm:prSet presAssocID="{17636508-E0AF-45C0-9F87-72C89459CBB1}" presName="aSpace" presStyleCnt="0"/>
      <dgm:spPr/>
    </dgm:pt>
    <dgm:pt modelId="{04EC1916-F238-4EF8-B16C-E52CD07BFEA6}" type="pres">
      <dgm:prSet presAssocID="{9DB2359A-A6DE-4665-AA4A-B63AE282C03B}" presName="compNode" presStyleCnt="0"/>
      <dgm:spPr/>
    </dgm:pt>
    <dgm:pt modelId="{FED5CF47-66A5-4523-8F35-A1773C5A737E}" type="pres">
      <dgm:prSet presAssocID="{9DB2359A-A6DE-4665-AA4A-B63AE282C03B}" presName="aNode" presStyleLbl="bgShp" presStyleIdx="4" presStyleCnt="5"/>
      <dgm:spPr/>
      <dgm:t>
        <a:bodyPr/>
        <a:lstStyle/>
        <a:p>
          <a:endParaRPr lang="en-US"/>
        </a:p>
      </dgm:t>
    </dgm:pt>
    <dgm:pt modelId="{00B7BF7D-3197-4FC3-963F-402DB97D6BCD}" type="pres">
      <dgm:prSet presAssocID="{9DB2359A-A6DE-4665-AA4A-B63AE282C03B}" presName="textNode" presStyleLbl="bgShp" presStyleIdx="4" presStyleCnt="5"/>
      <dgm:spPr/>
      <dgm:t>
        <a:bodyPr/>
        <a:lstStyle/>
        <a:p>
          <a:endParaRPr lang="en-US"/>
        </a:p>
      </dgm:t>
    </dgm:pt>
    <dgm:pt modelId="{F982E948-8EBA-4A77-B9AD-D213BED837C2}" type="pres">
      <dgm:prSet presAssocID="{9DB2359A-A6DE-4665-AA4A-B63AE282C03B}" presName="compChildNode" presStyleCnt="0"/>
      <dgm:spPr/>
    </dgm:pt>
    <dgm:pt modelId="{DA71C530-4ECC-4C8D-BE98-87C125E3C098}" type="pres">
      <dgm:prSet presAssocID="{9DB2359A-A6DE-4665-AA4A-B63AE282C03B}" presName="theInnerList" presStyleCnt="0"/>
      <dgm:spPr/>
    </dgm:pt>
  </dgm:ptLst>
  <dgm:cxnLst>
    <dgm:cxn modelId="{1F095B11-E41A-48BC-847D-2DCE6BC46176}" type="presOf" srcId="{609F1C33-0584-4160-BD56-AAF42A9E780A}" destId="{AFC12D2A-C0AD-4643-8D6B-1CD69F7EBFC3}" srcOrd="1" destOrd="0" presId="urn:microsoft.com/office/officeart/2005/8/layout/lProcess2"/>
    <dgm:cxn modelId="{48E99CD7-D434-4932-814A-7FDADD855D9D}" type="presOf" srcId="{EA4647AB-041F-4DF8-8D07-9E15EF0C55AD}" destId="{FC26B3EB-0737-4485-BCEB-36CCB3D7E9D1}" srcOrd="1" destOrd="0" presId="urn:microsoft.com/office/officeart/2005/8/layout/lProcess2"/>
    <dgm:cxn modelId="{D1BCE9AC-0A19-4F0E-8C6F-EAC577D2C90D}" srcId="{2065839A-C7F0-4962-8F08-E9391FF318B3}" destId="{1792C483-9517-41EA-BCCC-B9BB616332E0}" srcOrd="2" destOrd="0" parTransId="{6D699A87-2587-4628-BCAF-15582323FBBC}" sibTransId="{E51A177E-A3A3-4673-BE59-6B716D711D8C}"/>
    <dgm:cxn modelId="{E65E9F4D-AA3F-49DD-BB16-C93A5F833DA5}" type="presOf" srcId="{9DB2359A-A6DE-4665-AA4A-B63AE282C03B}" destId="{FED5CF47-66A5-4523-8F35-A1773C5A737E}" srcOrd="0" destOrd="0" presId="urn:microsoft.com/office/officeart/2005/8/layout/lProcess2"/>
    <dgm:cxn modelId="{80335E2B-B88A-4896-BF42-107F8D0919F5}" type="presOf" srcId="{9DB2359A-A6DE-4665-AA4A-B63AE282C03B}" destId="{00B7BF7D-3197-4FC3-963F-402DB97D6BCD}" srcOrd="1" destOrd="0" presId="urn:microsoft.com/office/officeart/2005/8/layout/lProcess2"/>
    <dgm:cxn modelId="{546F8AAA-D967-4713-ACD4-2647934C4005}" type="presOf" srcId="{2065839A-C7F0-4962-8F08-E9391FF318B3}" destId="{8F07AC7F-E850-4B9A-B95B-ED603C0A2C3C}" srcOrd="0" destOrd="0" presId="urn:microsoft.com/office/officeart/2005/8/layout/lProcess2"/>
    <dgm:cxn modelId="{E53011CF-4BAB-42AA-8621-0D4F9756AD67}" srcId="{2065839A-C7F0-4962-8F08-E9391FF318B3}" destId="{17636508-E0AF-45C0-9F87-72C89459CBB1}" srcOrd="3" destOrd="0" parTransId="{FFBAF1B0-2EE4-4041-9126-04F3AE1B3D3F}" sibTransId="{849F37BA-2FDC-44AB-B216-DAE25E76F336}"/>
    <dgm:cxn modelId="{A0B8EF10-EEED-4F5E-A4BF-AA433F7B937C}" srcId="{2065839A-C7F0-4962-8F08-E9391FF318B3}" destId="{9DB2359A-A6DE-4665-AA4A-B63AE282C03B}" srcOrd="4" destOrd="0" parTransId="{B1596A30-CFDD-48E3-95DD-E35E91AED55C}" sibTransId="{2642E376-97D2-4C15-95D0-0B975F39D7CF}"/>
    <dgm:cxn modelId="{F6A579E7-96EE-4846-99F9-5DE7B9439BEA}" type="presOf" srcId="{1792C483-9517-41EA-BCCC-B9BB616332E0}" destId="{CD6B1929-CF26-45EA-A84B-EB2C529E71F5}" srcOrd="0" destOrd="0" presId="urn:microsoft.com/office/officeart/2005/8/layout/lProcess2"/>
    <dgm:cxn modelId="{F83CCD9B-01A1-40E3-898F-163BD42CD823}" type="presOf" srcId="{609F1C33-0584-4160-BD56-AAF42A9E780A}" destId="{2AC87484-77A2-45F1-8A1F-7B7E1F468A89}" srcOrd="0" destOrd="0" presId="urn:microsoft.com/office/officeart/2005/8/layout/lProcess2"/>
    <dgm:cxn modelId="{A0F0B595-EFEE-4D00-A888-DCF86590224B}" type="presOf" srcId="{17636508-E0AF-45C0-9F87-72C89459CBB1}" destId="{AFBFB8B1-A00D-40DC-9ADC-FD2A9E10B059}" srcOrd="1" destOrd="0" presId="urn:microsoft.com/office/officeart/2005/8/layout/lProcess2"/>
    <dgm:cxn modelId="{2893791F-DADA-41CE-944E-5C1E06D81ADC}" type="presOf" srcId="{17636508-E0AF-45C0-9F87-72C89459CBB1}" destId="{1AF8DF32-E251-4D1D-9BDD-43A801321EBB}" srcOrd="0" destOrd="0" presId="urn:microsoft.com/office/officeart/2005/8/layout/lProcess2"/>
    <dgm:cxn modelId="{4DDE6DAC-F58D-430D-8718-51508263AE6D}" srcId="{2065839A-C7F0-4962-8F08-E9391FF318B3}" destId="{EA4647AB-041F-4DF8-8D07-9E15EF0C55AD}" srcOrd="1" destOrd="0" parTransId="{4A996EA0-95A2-49F6-BA33-6B54B22AB81F}" sibTransId="{5DB0AA7C-E99A-4DF1-888A-82CE1564400A}"/>
    <dgm:cxn modelId="{A498B60C-40E9-427E-B89A-E78099C7032B}" type="presOf" srcId="{EA4647AB-041F-4DF8-8D07-9E15EF0C55AD}" destId="{E7E74600-C531-4AE0-A851-7184C02E9B6E}" srcOrd="0" destOrd="0" presId="urn:microsoft.com/office/officeart/2005/8/layout/lProcess2"/>
    <dgm:cxn modelId="{75820F30-E5F5-4053-9BFB-256D5827A633}" srcId="{2065839A-C7F0-4962-8F08-E9391FF318B3}" destId="{609F1C33-0584-4160-BD56-AAF42A9E780A}" srcOrd="0" destOrd="0" parTransId="{8DE7BEFE-B97C-4FA4-8A57-D5BF482E190F}" sibTransId="{9DB86113-FE1F-4AFB-91A6-E11E22C178A4}"/>
    <dgm:cxn modelId="{C22DA0BC-7985-4DFC-8D05-6FE0D7486AFA}" type="presOf" srcId="{1792C483-9517-41EA-BCCC-B9BB616332E0}" destId="{7F712D07-8B2B-47D0-81A0-29ABFBA3C073}" srcOrd="1" destOrd="0" presId="urn:microsoft.com/office/officeart/2005/8/layout/lProcess2"/>
    <dgm:cxn modelId="{6504BEF2-6D3C-4539-BC6B-EA1B690D2F26}" type="presParOf" srcId="{8F07AC7F-E850-4B9A-B95B-ED603C0A2C3C}" destId="{9BE14F58-8022-46FD-A36B-EEE2BC2E3AAA}" srcOrd="0" destOrd="0" presId="urn:microsoft.com/office/officeart/2005/8/layout/lProcess2"/>
    <dgm:cxn modelId="{D9C9526D-5420-4BC4-BD8B-F3E557826C5D}" type="presParOf" srcId="{9BE14F58-8022-46FD-A36B-EEE2BC2E3AAA}" destId="{2AC87484-77A2-45F1-8A1F-7B7E1F468A89}" srcOrd="0" destOrd="0" presId="urn:microsoft.com/office/officeart/2005/8/layout/lProcess2"/>
    <dgm:cxn modelId="{76DED555-102B-440C-B05F-A5DDE4066F86}" type="presParOf" srcId="{9BE14F58-8022-46FD-A36B-EEE2BC2E3AAA}" destId="{AFC12D2A-C0AD-4643-8D6B-1CD69F7EBFC3}" srcOrd="1" destOrd="0" presId="urn:microsoft.com/office/officeart/2005/8/layout/lProcess2"/>
    <dgm:cxn modelId="{EB8F8D31-37DF-4084-864E-6C314C0FE870}" type="presParOf" srcId="{9BE14F58-8022-46FD-A36B-EEE2BC2E3AAA}" destId="{93DEC267-C8EE-47B6-94D2-C1619879C9CF}" srcOrd="2" destOrd="0" presId="urn:microsoft.com/office/officeart/2005/8/layout/lProcess2"/>
    <dgm:cxn modelId="{D172D996-257E-4A4B-A42B-586F20FA37CC}" type="presParOf" srcId="{93DEC267-C8EE-47B6-94D2-C1619879C9CF}" destId="{2B10A329-9E27-42C7-A9D5-3D1FD17F24BE}" srcOrd="0" destOrd="0" presId="urn:microsoft.com/office/officeart/2005/8/layout/lProcess2"/>
    <dgm:cxn modelId="{3745920E-B934-43BD-A90C-FCBC98523ECD}" type="presParOf" srcId="{8F07AC7F-E850-4B9A-B95B-ED603C0A2C3C}" destId="{A7088EB8-1D4F-43C7-B302-68CF8FDAFEAB}" srcOrd="1" destOrd="0" presId="urn:microsoft.com/office/officeart/2005/8/layout/lProcess2"/>
    <dgm:cxn modelId="{5A62F63E-6230-4F30-AF70-1F1F67388BC8}" type="presParOf" srcId="{8F07AC7F-E850-4B9A-B95B-ED603C0A2C3C}" destId="{90F3469C-91C3-4587-9347-F26293C05184}" srcOrd="2" destOrd="0" presId="urn:microsoft.com/office/officeart/2005/8/layout/lProcess2"/>
    <dgm:cxn modelId="{C4A00C59-E3DB-426C-BBA5-96E01EBAC841}" type="presParOf" srcId="{90F3469C-91C3-4587-9347-F26293C05184}" destId="{E7E74600-C531-4AE0-A851-7184C02E9B6E}" srcOrd="0" destOrd="0" presId="urn:microsoft.com/office/officeart/2005/8/layout/lProcess2"/>
    <dgm:cxn modelId="{12E52E07-F93E-4615-88F3-CC6D0E6EA72E}" type="presParOf" srcId="{90F3469C-91C3-4587-9347-F26293C05184}" destId="{FC26B3EB-0737-4485-BCEB-36CCB3D7E9D1}" srcOrd="1" destOrd="0" presId="urn:microsoft.com/office/officeart/2005/8/layout/lProcess2"/>
    <dgm:cxn modelId="{C2E7152B-91FE-4313-9CEA-3B899ADB9DA7}" type="presParOf" srcId="{90F3469C-91C3-4587-9347-F26293C05184}" destId="{F62802AE-480B-4514-AAB9-49A544EDB279}" srcOrd="2" destOrd="0" presId="urn:microsoft.com/office/officeart/2005/8/layout/lProcess2"/>
    <dgm:cxn modelId="{6E5E2AB1-299B-4066-8C7E-5674236859A3}" type="presParOf" srcId="{F62802AE-480B-4514-AAB9-49A544EDB279}" destId="{53C9A971-8F20-4049-8A8A-2DFDDD59EF7A}" srcOrd="0" destOrd="0" presId="urn:microsoft.com/office/officeart/2005/8/layout/lProcess2"/>
    <dgm:cxn modelId="{A87D3700-B4EF-4DE8-A36B-8CADE5FECEC6}" type="presParOf" srcId="{8F07AC7F-E850-4B9A-B95B-ED603C0A2C3C}" destId="{541C0E8E-57F1-4FA4-9305-97F7D5DA7E7C}" srcOrd="3" destOrd="0" presId="urn:microsoft.com/office/officeart/2005/8/layout/lProcess2"/>
    <dgm:cxn modelId="{7EF9694F-03D0-4E73-BB7F-EA87E21ACE6D}" type="presParOf" srcId="{8F07AC7F-E850-4B9A-B95B-ED603C0A2C3C}" destId="{740593AE-7812-418F-8E13-D2BB3BF6E7FC}" srcOrd="4" destOrd="0" presId="urn:microsoft.com/office/officeart/2005/8/layout/lProcess2"/>
    <dgm:cxn modelId="{0A8671FD-B8DD-4ED5-AC42-80FAD59E674B}" type="presParOf" srcId="{740593AE-7812-418F-8E13-D2BB3BF6E7FC}" destId="{CD6B1929-CF26-45EA-A84B-EB2C529E71F5}" srcOrd="0" destOrd="0" presId="urn:microsoft.com/office/officeart/2005/8/layout/lProcess2"/>
    <dgm:cxn modelId="{C8F69922-6F22-4CF3-A1EB-FD911E9989E0}" type="presParOf" srcId="{740593AE-7812-418F-8E13-D2BB3BF6E7FC}" destId="{7F712D07-8B2B-47D0-81A0-29ABFBA3C073}" srcOrd="1" destOrd="0" presId="urn:microsoft.com/office/officeart/2005/8/layout/lProcess2"/>
    <dgm:cxn modelId="{EADDA180-7DC1-4927-B849-9991C4A95098}" type="presParOf" srcId="{740593AE-7812-418F-8E13-D2BB3BF6E7FC}" destId="{19E230D6-08AD-481A-8F78-EB715F28A465}" srcOrd="2" destOrd="0" presId="urn:microsoft.com/office/officeart/2005/8/layout/lProcess2"/>
    <dgm:cxn modelId="{060D3F5D-B54B-4A85-911C-B98424D6AF12}" type="presParOf" srcId="{19E230D6-08AD-481A-8F78-EB715F28A465}" destId="{CF2F93D0-5F39-483B-B2D0-54A521FEA40A}" srcOrd="0" destOrd="0" presId="urn:microsoft.com/office/officeart/2005/8/layout/lProcess2"/>
    <dgm:cxn modelId="{780E0F14-C7FF-4EB4-924D-FC77252B957F}" type="presParOf" srcId="{8F07AC7F-E850-4B9A-B95B-ED603C0A2C3C}" destId="{040CDA5B-B5F1-4A92-8F28-44B3A6D86AFD}" srcOrd="5" destOrd="0" presId="urn:microsoft.com/office/officeart/2005/8/layout/lProcess2"/>
    <dgm:cxn modelId="{C9BAF848-3E58-453C-ACF5-3F5E57DDCF96}" type="presParOf" srcId="{8F07AC7F-E850-4B9A-B95B-ED603C0A2C3C}" destId="{303FC408-B7DC-4EFF-9A81-FB50CB4D8FB4}" srcOrd="6" destOrd="0" presId="urn:microsoft.com/office/officeart/2005/8/layout/lProcess2"/>
    <dgm:cxn modelId="{70299B6C-55F1-4DA1-9485-9B8CC49BEF38}" type="presParOf" srcId="{303FC408-B7DC-4EFF-9A81-FB50CB4D8FB4}" destId="{1AF8DF32-E251-4D1D-9BDD-43A801321EBB}" srcOrd="0" destOrd="0" presId="urn:microsoft.com/office/officeart/2005/8/layout/lProcess2"/>
    <dgm:cxn modelId="{F4093A76-9162-4E7C-8D55-2226A9DDE5C0}" type="presParOf" srcId="{303FC408-B7DC-4EFF-9A81-FB50CB4D8FB4}" destId="{AFBFB8B1-A00D-40DC-9ADC-FD2A9E10B059}" srcOrd="1" destOrd="0" presId="urn:microsoft.com/office/officeart/2005/8/layout/lProcess2"/>
    <dgm:cxn modelId="{C8088157-60E2-47B2-8789-411A6134E3CF}" type="presParOf" srcId="{303FC408-B7DC-4EFF-9A81-FB50CB4D8FB4}" destId="{66D97F84-D648-4448-B1B2-52000570FB5A}" srcOrd="2" destOrd="0" presId="urn:microsoft.com/office/officeart/2005/8/layout/lProcess2"/>
    <dgm:cxn modelId="{7C35E06A-E405-4B8A-876B-FC9FB1703A47}" type="presParOf" srcId="{66D97F84-D648-4448-B1B2-52000570FB5A}" destId="{CB205A76-6DA5-42CD-BDDF-9AABE9AB3DDF}" srcOrd="0" destOrd="0" presId="urn:microsoft.com/office/officeart/2005/8/layout/lProcess2"/>
    <dgm:cxn modelId="{517845F8-37F8-4518-BC69-28015179812B}" type="presParOf" srcId="{8F07AC7F-E850-4B9A-B95B-ED603C0A2C3C}" destId="{B398A95D-3C2B-4D5F-B937-1F173DC7C482}" srcOrd="7" destOrd="0" presId="urn:microsoft.com/office/officeart/2005/8/layout/lProcess2"/>
    <dgm:cxn modelId="{6D61E5FD-7896-4029-983A-6B9A66575943}" type="presParOf" srcId="{8F07AC7F-E850-4B9A-B95B-ED603C0A2C3C}" destId="{04EC1916-F238-4EF8-B16C-E52CD07BFEA6}" srcOrd="8" destOrd="0" presId="urn:microsoft.com/office/officeart/2005/8/layout/lProcess2"/>
    <dgm:cxn modelId="{22A84A94-9D11-4E74-A746-5E1D580631B4}" type="presParOf" srcId="{04EC1916-F238-4EF8-B16C-E52CD07BFEA6}" destId="{FED5CF47-66A5-4523-8F35-A1773C5A737E}" srcOrd="0" destOrd="0" presId="urn:microsoft.com/office/officeart/2005/8/layout/lProcess2"/>
    <dgm:cxn modelId="{A7B9E40A-336E-43AE-9F71-131CB6B45ADB}" type="presParOf" srcId="{04EC1916-F238-4EF8-B16C-E52CD07BFEA6}" destId="{00B7BF7D-3197-4FC3-963F-402DB97D6BCD}" srcOrd="1" destOrd="0" presId="urn:microsoft.com/office/officeart/2005/8/layout/lProcess2"/>
    <dgm:cxn modelId="{4A83E258-30D0-4BD3-918B-11D8E0726A4E}" type="presParOf" srcId="{04EC1916-F238-4EF8-B16C-E52CD07BFEA6}" destId="{F982E948-8EBA-4A77-B9AD-D213BED837C2}" srcOrd="2" destOrd="0" presId="urn:microsoft.com/office/officeart/2005/8/layout/lProcess2"/>
    <dgm:cxn modelId="{B2E14563-1045-40A9-B2F6-0B0BE99086CF}" type="presParOf" srcId="{F982E948-8EBA-4A77-B9AD-D213BED837C2}" destId="{DA71C530-4ECC-4C8D-BE98-87C125E3C09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86632-A474-4CA7-93C5-0B1C60A939ED}" type="doc">
      <dgm:prSet loTypeId="urn:microsoft.com/office/officeart/2005/8/layout/hierarchy4" loCatId="hierarchy" qsTypeId="urn:microsoft.com/office/officeart/2005/8/quickstyle/simple1#2" qsCatId="simple" csTypeId="urn:microsoft.com/office/officeart/2005/8/colors/accent0_1" csCatId="mainScheme" phldr="1"/>
      <dgm:spPr/>
      <dgm:t>
        <a:bodyPr/>
        <a:lstStyle/>
        <a:p>
          <a:endParaRPr lang="en-US"/>
        </a:p>
      </dgm:t>
    </dgm:pt>
    <dgm:pt modelId="{EA6EEE88-B2F3-41A4-9EA9-58E301AD276F}">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000" b="1" dirty="0" smtClean="0">
              <a:solidFill>
                <a:schemeClr val="bg1"/>
              </a:solidFill>
            </a:rPr>
            <a:t>CFAR Leadership</a:t>
          </a:r>
          <a:endParaRPr lang="en-US" sz="2000" b="1" dirty="0">
            <a:solidFill>
              <a:schemeClr val="bg1"/>
            </a:solidFill>
          </a:endParaRPr>
        </a:p>
      </dgm:t>
    </dgm:pt>
    <dgm:pt modelId="{1DCF7E34-907C-47BB-B02D-1FDE3D842718}" type="parTrans" cxnId="{B74A0804-E3BF-43CA-8A43-45D044414C07}">
      <dgm:prSet/>
      <dgm:spPr/>
      <dgm:t>
        <a:bodyPr/>
        <a:lstStyle/>
        <a:p>
          <a:endParaRPr lang="en-US"/>
        </a:p>
      </dgm:t>
    </dgm:pt>
    <dgm:pt modelId="{23BA0728-4DBD-4A7C-8E0C-31CEB2DB8D04}" type="sibTrans" cxnId="{B74A0804-E3BF-43CA-8A43-45D044414C07}">
      <dgm:prSet/>
      <dgm:spPr/>
      <dgm:t>
        <a:bodyPr/>
        <a:lstStyle/>
        <a:p>
          <a:endParaRPr lang="en-US"/>
        </a:p>
      </dgm:t>
    </dgm:pt>
    <dgm:pt modelId="{2FC80691-1ECA-4E5C-9D63-57CB891AB0F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000" b="1" dirty="0" smtClean="0">
              <a:solidFill>
                <a:schemeClr val="bg1"/>
              </a:solidFill>
            </a:rPr>
            <a:t>Steering Committee</a:t>
          </a:r>
          <a:endParaRPr lang="en-US" sz="2000" b="1" dirty="0">
            <a:solidFill>
              <a:schemeClr val="bg1"/>
            </a:solidFill>
          </a:endParaRPr>
        </a:p>
      </dgm:t>
    </dgm:pt>
    <dgm:pt modelId="{F85EAD3E-CAB2-4E93-9F01-E543EFEC8F6F}" type="parTrans" cxnId="{A484FC63-F419-45E8-812E-BD389E9AFA75}">
      <dgm:prSet/>
      <dgm:spPr/>
      <dgm:t>
        <a:bodyPr/>
        <a:lstStyle/>
        <a:p>
          <a:endParaRPr lang="en-US"/>
        </a:p>
      </dgm:t>
    </dgm:pt>
    <dgm:pt modelId="{8C338072-8A17-4910-8130-515C9CCD5AE4}" type="sibTrans" cxnId="{A484FC63-F419-45E8-812E-BD389E9AFA75}">
      <dgm:prSet/>
      <dgm:spPr/>
      <dgm:t>
        <a:bodyPr/>
        <a:lstStyle/>
        <a:p>
          <a:endParaRPr lang="en-US"/>
        </a:p>
      </dgm:t>
    </dgm:pt>
    <dgm:pt modelId="{F161206E-BB7F-4446-855C-A150F27139EF}">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000" b="1" dirty="0" smtClean="0">
              <a:solidFill>
                <a:schemeClr val="bg1"/>
              </a:solidFill>
            </a:rPr>
            <a:t>Administrative Core</a:t>
          </a:r>
          <a:endParaRPr lang="en-US" sz="2000" b="1" dirty="0">
            <a:solidFill>
              <a:schemeClr val="bg1"/>
            </a:solidFill>
          </a:endParaRPr>
        </a:p>
      </dgm:t>
    </dgm:pt>
    <dgm:pt modelId="{CC0A8345-EE5F-4F16-B0AF-82DF5EDB5E50}" type="parTrans" cxnId="{DBC290CF-8D40-416D-B576-A02FE5F97883}">
      <dgm:prSet/>
      <dgm:spPr/>
      <dgm:t>
        <a:bodyPr/>
        <a:lstStyle/>
        <a:p>
          <a:endParaRPr lang="en-US"/>
        </a:p>
      </dgm:t>
    </dgm:pt>
    <dgm:pt modelId="{4AAD9B9D-2073-4816-B1AA-3C7EBE0EBB85}" type="sibTrans" cxnId="{DBC290CF-8D40-416D-B576-A02FE5F97883}">
      <dgm:prSet/>
      <dgm:spPr/>
      <dgm:t>
        <a:bodyPr/>
        <a:lstStyle/>
        <a:p>
          <a:endParaRPr lang="en-US"/>
        </a:p>
      </dgm:t>
    </dgm:pt>
    <dgm:pt modelId="{200E3E26-0EC7-42D2-A573-4BE59F07E4CD}" type="pres">
      <dgm:prSet presAssocID="{90686632-A474-4CA7-93C5-0B1C60A939ED}" presName="Name0" presStyleCnt="0">
        <dgm:presLayoutVars>
          <dgm:chPref val="1"/>
          <dgm:dir/>
          <dgm:animOne val="branch"/>
          <dgm:animLvl val="lvl"/>
          <dgm:resizeHandles/>
        </dgm:presLayoutVars>
      </dgm:prSet>
      <dgm:spPr/>
      <dgm:t>
        <a:bodyPr/>
        <a:lstStyle/>
        <a:p>
          <a:endParaRPr lang="en-US"/>
        </a:p>
      </dgm:t>
    </dgm:pt>
    <dgm:pt modelId="{79894192-F0F6-4D53-905E-68A4DBDD082E}" type="pres">
      <dgm:prSet presAssocID="{EA6EEE88-B2F3-41A4-9EA9-58E301AD276F}" presName="vertOne" presStyleCnt="0"/>
      <dgm:spPr/>
    </dgm:pt>
    <dgm:pt modelId="{5DB1EE22-7B19-4113-BC97-46A10C95782D}" type="pres">
      <dgm:prSet presAssocID="{EA6EEE88-B2F3-41A4-9EA9-58E301AD276F}" presName="txOne" presStyleLbl="node0" presStyleIdx="0" presStyleCnt="1" custFlipVert="0" custScaleY="27812">
        <dgm:presLayoutVars>
          <dgm:chPref val="3"/>
        </dgm:presLayoutVars>
      </dgm:prSet>
      <dgm:spPr/>
      <dgm:t>
        <a:bodyPr/>
        <a:lstStyle/>
        <a:p>
          <a:endParaRPr lang="en-US"/>
        </a:p>
      </dgm:t>
    </dgm:pt>
    <dgm:pt modelId="{3DCE540A-1698-4F30-91BE-0D599FA704A5}" type="pres">
      <dgm:prSet presAssocID="{EA6EEE88-B2F3-41A4-9EA9-58E301AD276F}" presName="parTransOne" presStyleCnt="0"/>
      <dgm:spPr/>
    </dgm:pt>
    <dgm:pt modelId="{2045CC4D-64CD-41A3-909F-EECDFF604156}" type="pres">
      <dgm:prSet presAssocID="{EA6EEE88-B2F3-41A4-9EA9-58E301AD276F}" presName="horzOne" presStyleCnt="0"/>
      <dgm:spPr/>
    </dgm:pt>
    <dgm:pt modelId="{94308E92-1A27-4FC5-B0C9-3F9246AB13C7}" type="pres">
      <dgm:prSet presAssocID="{2FC80691-1ECA-4E5C-9D63-57CB891AB0F5}" presName="vertTwo" presStyleCnt="0"/>
      <dgm:spPr/>
    </dgm:pt>
    <dgm:pt modelId="{EE4E6D33-52E0-47BD-81EE-09366C37A536}" type="pres">
      <dgm:prSet presAssocID="{2FC80691-1ECA-4E5C-9D63-57CB891AB0F5}" presName="txTwo" presStyleLbl="node2" presStyleIdx="0" presStyleCnt="1" custScaleY="39513">
        <dgm:presLayoutVars>
          <dgm:chPref val="3"/>
        </dgm:presLayoutVars>
      </dgm:prSet>
      <dgm:spPr/>
      <dgm:t>
        <a:bodyPr/>
        <a:lstStyle/>
        <a:p>
          <a:endParaRPr lang="en-US"/>
        </a:p>
      </dgm:t>
    </dgm:pt>
    <dgm:pt modelId="{67BE18D2-336B-47FC-B9BA-0842D116CAA9}" type="pres">
      <dgm:prSet presAssocID="{2FC80691-1ECA-4E5C-9D63-57CB891AB0F5}" presName="parTransTwo" presStyleCnt="0"/>
      <dgm:spPr/>
    </dgm:pt>
    <dgm:pt modelId="{C91F1008-6D5A-4901-B37E-BD5166FB92B8}" type="pres">
      <dgm:prSet presAssocID="{2FC80691-1ECA-4E5C-9D63-57CB891AB0F5}" presName="horzTwo" presStyleCnt="0"/>
      <dgm:spPr/>
    </dgm:pt>
    <dgm:pt modelId="{27F99910-E73C-47B3-9A73-B30C3053C2D3}" type="pres">
      <dgm:prSet presAssocID="{F161206E-BB7F-4446-855C-A150F27139EF}" presName="vertThree" presStyleCnt="0"/>
      <dgm:spPr/>
    </dgm:pt>
    <dgm:pt modelId="{6D3D8BE7-A08F-4B04-B58C-C0E63CCE639F}" type="pres">
      <dgm:prSet presAssocID="{F161206E-BB7F-4446-855C-A150F27139EF}" presName="txThree" presStyleLbl="node3" presStyleIdx="0" presStyleCnt="1" custScaleY="41427">
        <dgm:presLayoutVars>
          <dgm:chPref val="3"/>
        </dgm:presLayoutVars>
      </dgm:prSet>
      <dgm:spPr/>
      <dgm:t>
        <a:bodyPr/>
        <a:lstStyle/>
        <a:p>
          <a:endParaRPr lang="en-US"/>
        </a:p>
      </dgm:t>
    </dgm:pt>
    <dgm:pt modelId="{C1F2EBAE-1883-49E8-8E4D-9DAEB01BB342}" type="pres">
      <dgm:prSet presAssocID="{F161206E-BB7F-4446-855C-A150F27139EF}" presName="horzThree" presStyleCnt="0"/>
      <dgm:spPr/>
    </dgm:pt>
  </dgm:ptLst>
  <dgm:cxnLst>
    <dgm:cxn modelId="{3176219A-CCEE-4C7A-8012-77C752CBC21B}" type="presOf" srcId="{90686632-A474-4CA7-93C5-0B1C60A939ED}" destId="{200E3E26-0EC7-42D2-A573-4BE59F07E4CD}" srcOrd="0" destOrd="0" presId="urn:microsoft.com/office/officeart/2005/8/layout/hierarchy4"/>
    <dgm:cxn modelId="{795C213F-7084-4EF7-80FE-D93B94F8401B}" type="presOf" srcId="{F161206E-BB7F-4446-855C-A150F27139EF}" destId="{6D3D8BE7-A08F-4B04-B58C-C0E63CCE639F}" srcOrd="0" destOrd="0" presId="urn:microsoft.com/office/officeart/2005/8/layout/hierarchy4"/>
    <dgm:cxn modelId="{DBC290CF-8D40-416D-B576-A02FE5F97883}" srcId="{2FC80691-1ECA-4E5C-9D63-57CB891AB0F5}" destId="{F161206E-BB7F-4446-855C-A150F27139EF}" srcOrd="0" destOrd="0" parTransId="{CC0A8345-EE5F-4F16-B0AF-82DF5EDB5E50}" sibTransId="{4AAD9B9D-2073-4816-B1AA-3C7EBE0EBB85}"/>
    <dgm:cxn modelId="{10287CC0-892A-4A97-A65F-FECEFC570E78}" type="presOf" srcId="{EA6EEE88-B2F3-41A4-9EA9-58E301AD276F}" destId="{5DB1EE22-7B19-4113-BC97-46A10C95782D}" srcOrd="0" destOrd="0" presId="urn:microsoft.com/office/officeart/2005/8/layout/hierarchy4"/>
    <dgm:cxn modelId="{B74A0804-E3BF-43CA-8A43-45D044414C07}" srcId="{90686632-A474-4CA7-93C5-0B1C60A939ED}" destId="{EA6EEE88-B2F3-41A4-9EA9-58E301AD276F}" srcOrd="0" destOrd="0" parTransId="{1DCF7E34-907C-47BB-B02D-1FDE3D842718}" sibTransId="{23BA0728-4DBD-4A7C-8E0C-31CEB2DB8D04}"/>
    <dgm:cxn modelId="{A484FC63-F419-45E8-812E-BD389E9AFA75}" srcId="{EA6EEE88-B2F3-41A4-9EA9-58E301AD276F}" destId="{2FC80691-1ECA-4E5C-9D63-57CB891AB0F5}" srcOrd="0" destOrd="0" parTransId="{F85EAD3E-CAB2-4E93-9F01-E543EFEC8F6F}" sibTransId="{8C338072-8A17-4910-8130-515C9CCD5AE4}"/>
    <dgm:cxn modelId="{03B4A60A-9A3F-40CF-AC1D-E61A23DBA9BE}" type="presOf" srcId="{2FC80691-1ECA-4E5C-9D63-57CB891AB0F5}" destId="{EE4E6D33-52E0-47BD-81EE-09366C37A536}" srcOrd="0" destOrd="0" presId="urn:microsoft.com/office/officeart/2005/8/layout/hierarchy4"/>
    <dgm:cxn modelId="{642F6D9E-B3D0-4042-A794-93143E9E7D5D}" type="presParOf" srcId="{200E3E26-0EC7-42D2-A573-4BE59F07E4CD}" destId="{79894192-F0F6-4D53-905E-68A4DBDD082E}" srcOrd="0" destOrd="0" presId="urn:microsoft.com/office/officeart/2005/8/layout/hierarchy4"/>
    <dgm:cxn modelId="{0B724865-9A59-4D3D-9F34-48564C8431CD}" type="presParOf" srcId="{79894192-F0F6-4D53-905E-68A4DBDD082E}" destId="{5DB1EE22-7B19-4113-BC97-46A10C95782D}" srcOrd="0" destOrd="0" presId="urn:microsoft.com/office/officeart/2005/8/layout/hierarchy4"/>
    <dgm:cxn modelId="{C002FA46-8372-44D6-8B1B-A24C903C6D83}" type="presParOf" srcId="{79894192-F0F6-4D53-905E-68A4DBDD082E}" destId="{3DCE540A-1698-4F30-91BE-0D599FA704A5}" srcOrd="1" destOrd="0" presId="urn:microsoft.com/office/officeart/2005/8/layout/hierarchy4"/>
    <dgm:cxn modelId="{8FD7308A-32D8-4832-B495-0E5873F52D30}" type="presParOf" srcId="{79894192-F0F6-4D53-905E-68A4DBDD082E}" destId="{2045CC4D-64CD-41A3-909F-EECDFF604156}" srcOrd="2" destOrd="0" presId="urn:microsoft.com/office/officeart/2005/8/layout/hierarchy4"/>
    <dgm:cxn modelId="{C195C17A-2F6F-436A-B811-C6899EC14F58}" type="presParOf" srcId="{2045CC4D-64CD-41A3-909F-EECDFF604156}" destId="{94308E92-1A27-4FC5-B0C9-3F9246AB13C7}" srcOrd="0" destOrd="0" presId="urn:microsoft.com/office/officeart/2005/8/layout/hierarchy4"/>
    <dgm:cxn modelId="{211F8D7A-6713-403E-A38F-9CF9E7899292}" type="presParOf" srcId="{94308E92-1A27-4FC5-B0C9-3F9246AB13C7}" destId="{EE4E6D33-52E0-47BD-81EE-09366C37A536}" srcOrd="0" destOrd="0" presId="urn:microsoft.com/office/officeart/2005/8/layout/hierarchy4"/>
    <dgm:cxn modelId="{5B1DB1D1-BE12-4D1D-BA7D-4FD47659E622}" type="presParOf" srcId="{94308E92-1A27-4FC5-B0C9-3F9246AB13C7}" destId="{67BE18D2-336B-47FC-B9BA-0842D116CAA9}" srcOrd="1" destOrd="0" presId="urn:microsoft.com/office/officeart/2005/8/layout/hierarchy4"/>
    <dgm:cxn modelId="{B4DB15C2-D986-4124-83E1-1DE472A297C0}" type="presParOf" srcId="{94308E92-1A27-4FC5-B0C9-3F9246AB13C7}" destId="{C91F1008-6D5A-4901-B37E-BD5166FB92B8}" srcOrd="2" destOrd="0" presId="urn:microsoft.com/office/officeart/2005/8/layout/hierarchy4"/>
    <dgm:cxn modelId="{8CEC0895-A232-405F-9DD1-2C9C63A14B0E}" type="presParOf" srcId="{C91F1008-6D5A-4901-B37E-BD5166FB92B8}" destId="{27F99910-E73C-47B3-9A73-B30C3053C2D3}" srcOrd="0" destOrd="0" presId="urn:microsoft.com/office/officeart/2005/8/layout/hierarchy4"/>
    <dgm:cxn modelId="{81D7B4C7-C2B9-4668-88E5-4D830D512033}" type="presParOf" srcId="{27F99910-E73C-47B3-9A73-B30C3053C2D3}" destId="{6D3D8BE7-A08F-4B04-B58C-C0E63CCE639F}" srcOrd="0" destOrd="0" presId="urn:microsoft.com/office/officeart/2005/8/layout/hierarchy4"/>
    <dgm:cxn modelId="{2A06C8EE-7455-4937-A285-FD8AB9C400FA}" type="presParOf" srcId="{27F99910-E73C-47B3-9A73-B30C3053C2D3}" destId="{C1F2EBAE-1883-49E8-8E4D-9DAEB01BB342}"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87484-77A2-45F1-8A1F-7B7E1F468A89}">
      <dsp:nvSpPr>
        <dsp:cNvPr id="0" name=""/>
        <dsp:cNvSpPr/>
      </dsp:nvSpPr>
      <dsp:spPr>
        <a:xfrm>
          <a:off x="4621" y="0"/>
          <a:ext cx="1621824" cy="1752600"/>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a:noFill/>
        </a:ln>
        <a:effectLst>
          <a:glow rad="50800">
            <a:schemeClr val="accent6">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shade val="30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600" kern="1200" dirty="0" smtClean="0"/>
        </a:p>
        <a:p>
          <a:pPr lvl="0" algn="ctr" defTabSz="622300">
            <a:lnSpc>
              <a:spcPct val="90000"/>
            </a:lnSpc>
            <a:spcBef>
              <a:spcPct val="0"/>
            </a:spcBef>
            <a:spcAft>
              <a:spcPct val="35000"/>
            </a:spcAft>
          </a:pPr>
          <a:r>
            <a:rPr lang="en-US" sz="1400" b="1" kern="1200" dirty="0" smtClean="0">
              <a:solidFill>
                <a:schemeClr val="bg1"/>
              </a:solidFill>
            </a:rPr>
            <a:t>Developmental Core</a:t>
          </a:r>
        </a:p>
        <a:p>
          <a:pPr lvl="0" algn="ctr" defTabSz="622300">
            <a:lnSpc>
              <a:spcPct val="90000"/>
            </a:lnSpc>
            <a:spcBef>
              <a:spcPct val="0"/>
            </a:spcBef>
            <a:spcAft>
              <a:spcPct val="35000"/>
            </a:spcAft>
          </a:pPr>
          <a:endParaRPr lang="en-US" sz="1600" kern="1200" dirty="0" smtClean="0"/>
        </a:p>
      </dsp:txBody>
      <dsp:txXfrm>
        <a:off x="4621" y="0"/>
        <a:ext cx="1621824" cy="525780"/>
      </dsp:txXfrm>
    </dsp:sp>
    <dsp:sp modelId="{E7E74600-C531-4AE0-A851-7184C02E9B6E}">
      <dsp:nvSpPr>
        <dsp:cNvPr id="0" name=""/>
        <dsp:cNvSpPr/>
      </dsp:nvSpPr>
      <dsp:spPr>
        <a:xfrm>
          <a:off x="1748083" y="0"/>
          <a:ext cx="1621824" cy="1752600"/>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a:noFill/>
        </a:ln>
        <a:effectLst>
          <a:glow rad="50800">
            <a:schemeClr val="accent6">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shade val="30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Clinical Core</a:t>
          </a:r>
          <a:endParaRPr lang="en-US" sz="1400" b="1" kern="1200" dirty="0">
            <a:solidFill>
              <a:schemeClr val="bg1"/>
            </a:solidFill>
          </a:endParaRPr>
        </a:p>
      </dsp:txBody>
      <dsp:txXfrm>
        <a:off x="1748083" y="0"/>
        <a:ext cx="1621824" cy="525780"/>
      </dsp:txXfrm>
    </dsp:sp>
    <dsp:sp modelId="{CD6B1929-CF26-45EA-A84B-EB2C529E71F5}">
      <dsp:nvSpPr>
        <dsp:cNvPr id="0" name=""/>
        <dsp:cNvSpPr/>
      </dsp:nvSpPr>
      <dsp:spPr>
        <a:xfrm>
          <a:off x="3491544" y="0"/>
          <a:ext cx="1621824" cy="1752600"/>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a:noFill/>
        </a:ln>
        <a:effectLst>
          <a:glow rad="50800">
            <a:schemeClr val="accent6">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shade val="30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Prevention Core</a:t>
          </a:r>
          <a:endParaRPr lang="en-US" sz="1400" b="1" kern="1200" dirty="0">
            <a:solidFill>
              <a:schemeClr val="bg1"/>
            </a:solidFill>
          </a:endParaRPr>
        </a:p>
      </dsp:txBody>
      <dsp:txXfrm>
        <a:off x="3491544" y="0"/>
        <a:ext cx="1621824" cy="525780"/>
      </dsp:txXfrm>
    </dsp:sp>
    <dsp:sp modelId="{1AF8DF32-E251-4D1D-9BDD-43A801321EBB}">
      <dsp:nvSpPr>
        <dsp:cNvPr id="0" name=""/>
        <dsp:cNvSpPr/>
      </dsp:nvSpPr>
      <dsp:spPr>
        <a:xfrm>
          <a:off x="5235005" y="0"/>
          <a:ext cx="1621824" cy="1752600"/>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a:noFill/>
        </a:ln>
        <a:effectLst>
          <a:glow rad="50800">
            <a:schemeClr val="accent6">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shade val="30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err="1" smtClean="0">
              <a:solidFill>
                <a:schemeClr val="bg1"/>
              </a:solidFill>
            </a:rPr>
            <a:t>Biostats</a:t>
          </a:r>
          <a:r>
            <a:rPr lang="en-US" sz="1400" b="1" kern="1200" dirty="0" smtClean="0">
              <a:solidFill>
                <a:schemeClr val="bg1"/>
              </a:solidFill>
            </a:rPr>
            <a:t>, </a:t>
          </a:r>
          <a:r>
            <a:rPr lang="en-US" sz="1400" b="1" kern="1200" dirty="0" err="1" smtClean="0">
              <a:solidFill>
                <a:schemeClr val="bg1"/>
              </a:solidFill>
            </a:rPr>
            <a:t>Epi</a:t>
          </a:r>
          <a:r>
            <a:rPr lang="en-US" sz="1400" b="1" kern="1200" dirty="0" smtClean="0">
              <a:solidFill>
                <a:schemeClr val="bg1"/>
              </a:solidFill>
            </a:rPr>
            <a:t> and Methods</a:t>
          </a:r>
          <a:endParaRPr lang="en-US" sz="1400" b="1" kern="1200" dirty="0">
            <a:solidFill>
              <a:schemeClr val="bg1"/>
            </a:solidFill>
          </a:endParaRPr>
        </a:p>
      </dsp:txBody>
      <dsp:txXfrm>
        <a:off x="5235005" y="0"/>
        <a:ext cx="1621824" cy="525780"/>
      </dsp:txXfrm>
    </dsp:sp>
    <dsp:sp modelId="{FED5CF47-66A5-4523-8F35-A1773C5A737E}">
      <dsp:nvSpPr>
        <dsp:cNvPr id="0" name=""/>
        <dsp:cNvSpPr/>
      </dsp:nvSpPr>
      <dsp:spPr>
        <a:xfrm>
          <a:off x="6978466" y="0"/>
          <a:ext cx="1621824" cy="1752600"/>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a:noFill/>
        </a:ln>
        <a:effectLst>
          <a:glow rad="50800">
            <a:schemeClr val="accent6">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shade val="30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solidFill>
                <a:schemeClr val="bg1"/>
              </a:solidFill>
            </a:rPr>
            <a:t>Laboratory and Biomarkers Core</a:t>
          </a:r>
          <a:endParaRPr lang="en-US" sz="1400" b="1" kern="1200" dirty="0">
            <a:solidFill>
              <a:schemeClr val="bg1"/>
            </a:solidFill>
          </a:endParaRPr>
        </a:p>
      </dsp:txBody>
      <dsp:txXfrm>
        <a:off x="6978466" y="0"/>
        <a:ext cx="1621824" cy="525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1EE22-7B19-4113-BC97-46A10C95782D}">
      <dsp:nvSpPr>
        <dsp:cNvPr id="0" name=""/>
        <dsp:cNvSpPr/>
      </dsp:nvSpPr>
      <dsp:spPr>
        <a:xfrm>
          <a:off x="1711" y="444"/>
          <a:ext cx="3501776" cy="466488"/>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a:noFill/>
        </a:ln>
        <a:effectLst>
          <a:glow rad="50800">
            <a:schemeClr val="accent6">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shade val="30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CFAR Leadership</a:t>
          </a:r>
          <a:endParaRPr lang="en-US" sz="2000" b="1" kern="1200" dirty="0">
            <a:solidFill>
              <a:schemeClr val="bg1"/>
            </a:solidFill>
          </a:endParaRPr>
        </a:p>
      </dsp:txBody>
      <dsp:txXfrm>
        <a:off x="15374" y="14107"/>
        <a:ext cx="3474450" cy="439162"/>
      </dsp:txXfrm>
    </dsp:sp>
    <dsp:sp modelId="{EE4E6D33-52E0-47BD-81EE-09366C37A536}">
      <dsp:nvSpPr>
        <dsp:cNvPr id="0" name=""/>
        <dsp:cNvSpPr/>
      </dsp:nvSpPr>
      <dsp:spPr>
        <a:xfrm>
          <a:off x="1711" y="621243"/>
          <a:ext cx="3501776" cy="662748"/>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a:noFill/>
        </a:ln>
        <a:effectLst>
          <a:glow rad="50800">
            <a:schemeClr val="accent6">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shade val="30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Steering Committee</a:t>
          </a:r>
          <a:endParaRPr lang="en-US" sz="2000" b="1" kern="1200" dirty="0">
            <a:solidFill>
              <a:schemeClr val="bg1"/>
            </a:solidFill>
          </a:endParaRPr>
        </a:p>
      </dsp:txBody>
      <dsp:txXfrm>
        <a:off x="21122" y="640654"/>
        <a:ext cx="3462954" cy="623926"/>
      </dsp:txXfrm>
    </dsp:sp>
    <dsp:sp modelId="{6D3D8BE7-A08F-4B04-B58C-C0E63CCE639F}">
      <dsp:nvSpPr>
        <dsp:cNvPr id="0" name=""/>
        <dsp:cNvSpPr/>
      </dsp:nvSpPr>
      <dsp:spPr>
        <a:xfrm>
          <a:off x="1711" y="1438303"/>
          <a:ext cx="3501776" cy="694852"/>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a:noFill/>
        </a:ln>
        <a:effectLst>
          <a:glow rad="50800">
            <a:schemeClr val="accent6">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shade val="30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Administrative Core</a:t>
          </a:r>
          <a:endParaRPr lang="en-US" sz="2000" b="1" kern="1200" dirty="0">
            <a:solidFill>
              <a:schemeClr val="bg1"/>
            </a:solidFill>
          </a:endParaRPr>
        </a:p>
      </dsp:txBody>
      <dsp:txXfrm>
        <a:off x="22063" y="1458655"/>
        <a:ext cx="3461072" cy="6541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2BF942F-2D35-4DD2-9C51-89C00F96B0D1}" type="datetimeFigureOut">
              <a:rPr lang="en-US"/>
              <a:pPr>
                <a:defRPr/>
              </a:pPr>
              <a:t>8/1/2013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3369457-C9DC-45FD-B112-FAD92440BCA6}" type="slidenum">
              <a:rPr lang="en-US"/>
              <a:pPr>
                <a:defRPr/>
              </a:pPr>
              <a:t>‹#›</a:t>
            </a:fld>
            <a:endParaRPr lang="en-US"/>
          </a:p>
        </p:txBody>
      </p:sp>
    </p:spTree>
    <p:extLst>
      <p:ext uri="{BB962C8B-B14F-4D97-AF65-F5344CB8AC3E}">
        <p14:creationId xmlns:p14="http://schemas.microsoft.com/office/powerpoint/2010/main" val="187147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6FB0A48-5A69-4D74-8BE6-259C156258F1}" type="datetimeFigureOut">
              <a:rPr lang="en-US"/>
              <a:pPr>
                <a:defRPr/>
              </a:pPr>
              <a:t>8/1/2013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61D1E45-DC87-4824-8CB7-D2B8486FF643}" type="slidenum">
              <a:rPr lang="en-US"/>
              <a:pPr>
                <a:defRPr/>
              </a:pPr>
              <a:t>‹#›</a:t>
            </a:fld>
            <a:endParaRPr lang="en-US"/>
          </a:p>
        </p:txBody>
      </p:sp>
    </p:spTree>
    <p:extLst>
      <p:ext uri="{BB962C8B-B14F-4D97-AF65-F5344CB8AC3E}">
        <p14:creationId xmlns:p14="http://schemas.microsoft.com/office/powerpoint/2010/main" val="1555111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FA491-EA0D-4A64-9C04-A041C47D051A}" type="slidenum">
              <a:rPr lang="en-US" smtClean="0">
                <a:solidFill>
                  <a:srgbClr val="000000"/>
                </a:solidFill>
                <a:ea typeface="ＭＳ Ｐゴシック"/>
                <a:cs typeface="ＭＳ Ｐゴシック"/>
              </a:rPr>
              <a:pPr fontAlgn="base">
                <a:spcBef>
                  <a:spcPct val="0"/>
                </a:spcBef>
                <a:spcAft>
                  <a:spcPct val="0"/>
                </a:spcAft>
                <a:defRPr/>
              </a:pPr>
              <a:t>1</a:t>
            </a:fld>
            <a:endParaRPr lang="en-US" smtClean="0">
              <a:solidFill>
                <a:srgbClr val="000000"/>
              </a:solidFill>
              <a:ea typeface="ＭＳ Ｐゴシック"/>
              <a:cs typeface="ＭＳ Ｐゴシック"/>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571752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407889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25893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83969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654456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12177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674536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854853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5FA491-EA0D-4A64-9C04-A041C47D051A}" type="slidenum">
              <a:rPr lang="en-US" smtClean="0">
                <a:solidFill>
                  <a:srgbClr val="000000"/>
                </a:solidFill>
                <a:ea typeface="ＭＳ Ｐゴシック"/>
                <a:cs typeface="ＭＳ Ｐゴシック"/>
              </a:rPr>
              <a:pPr>
                <a:defRPr/>
              </a:pPr>
              <a:t>42</a:t>
            </a:fld>
            <a:endParaRPr lang="en-US" smtClean="0">
              <a:solidFill>
                <a:srgbClr val="000000"/>
              </a:solidFill>
              <a:ea typeface="ＭＳ Ｐゴシック"/>
              <a:cs typeface="ＭＳ Ｐゴシック"/>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5FA491-EA0D-4A64-9C04-A041C47D051A}" type="slidenum">
              <a:rPr lang="en-US" smtClean="0">
                <a:solidFill>
                  <a:srgbClr val="000000"/>
                </a:solidFill>
                <a:ea typeface="ＭＳ Ｐゴシック"/>
                <a:cs typeface="ＭＳ Ｐゴシック"/>
              </a:rPr>
              <a:pPr>
                <a:defRPr/>
              </a:pPr>
              <a:t>51</a:t>
            </a:fld>
            <a:endParaRPr lang="en-US" smtClean="0">
              <a:solidFill>
                <a:srgbClr val="000000"/>
              </a:solidFill>
              <a:ea typeface="ＭＳ Ｐゴシック"/>
              <a:cs typeface="ＭＳ Ｐゴシック"/>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E7FCEF-60D4-4637-AD22-74543083576F}" type="slidenum">
              <a:rPr lang="en-US" smtClean="0">
                <a:ea typeface="ＭＳ Ｐゴシック"/>
                <a:cs typeface="ＭＳ Ｐゴシック"/>
              </a:rPr>
              <a:pPr fontAlgn="base">
                <a:spcBef>
                  <a:spcPct val="0"/>
                </a:spcBef>
                <a:spcAft>
                  <a:spcPct val="0"/>
                </a:spcAft>
                <a:defRPr/>
              </a:pPr>
              <a:t>2</a:t>
            </a:fld>
            <a:endParaRPr lang="en-US"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166873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5FA491-EA0D-4A64-9C04-A041C47D051A}" type="slidenum">
              <a:rPr lang="en-US" smtClean="0">
                <a:solidFill>
                  <a:srgbClr val="000000"/>
                </a:solidFill>
                <a:ea typeface="ＭＳ Ｐゴシック"/>
                <a:cs typeface="ＭＳ Ｐゴシック"/>
              </a:rPr>
              <a:pPr>
                <a:defRPr/>
              </a:pPr>
              <a:t>59</a:t>
            </a:fld>
            <a:endParaRPr lang="en-US" smtClean="0">
              <a:solidFill>
                <a:srgbClr val="000000"/>
              </a:solidFill>
              <a:ea typeface="ＭＳ Ｐゴシック"/>
              <a:cs typeface="ＭＳ Ｐゴシック"/>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5FA491-EA0D-4A64-9C04-A041C47D051A}" type="slidenum">
              <a:rPr lang="en-US" smtClean="0">
                <a:solidFill>
                  <a:srgbClr val="000000"/>
                </a:solidFill>
                <a:ea typeface="ＭＳ Ｐゴシック"/>
                <a:cs typeface="ＭＳ Ｐゴシック"/>
              </a:rPr>
              <a:pPr>
                <a:defRPr/>
              </a:pPr>
              <a:t>66</a:t>
            </a:fld>
            <a:endParaRPr lang="en-US" smtClean="0">
              <a:solidFill>
                <a:srgbClr val="000000"/>
              </a:solidFill>
              <a:ea typeface="ＭＳ Ｐゴシック"/>
              <a:cs typeface="ＭＳ Ｐゴシック"/>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6F4539-4003-45D3-A00C-B13C61445FDB}" type="slidenum">
              <a:rPr lang="en-US" smtClean="0">
                <a:solidFill>
                  <a:srgbClr val="000000"/>
                </a:solidFill>
                <a:ea typeface="ＭＳ Ｐゴシック"/>
                <a:cs typeface="ＭＳ Ｐゴシック"/>
              </a:rPr>
              <a:pPr fontAlgn="base">
                <a:spcBef>
                  <a:spcPct val="0"/>
                </a:spcBef>
                <a:spcAft>
                  <a:spcPct val="0"/>
                </a:spcAft>
                <a:defRPr/>
              </a:pPr>
              <a:t>4</a:t>
            </a:fld>
            <a:endParaRPr lang="en-US" smtClean="0">
              <a:solidFill>
                <a:srgbClr val="000000"/>
              </a:solidFill>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095D9E-869C-40E6-BEA7-5846BABC8907}" type="slidenum">
              <a:rPr lang="en-US" smtClean="0">
                <a:ea typeface="ＭＳ Ｐゴシック"/>
                <a:cs typeface="ＭＳ Ｐゴシック"/>
              </a:rPr>
              <a:pPr fontAlgn="base">
                <a:spcBef>
                  <a:spcPct val="0"/>
                </a:spcBef>
                <a:spcAft>
                  <a:spcPct val="0"/>
                </a:spcAft>
                <a:defRPr/>
              </a:pPr>
              <a:t>5</a:t>
            </a:fld>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19660-3EB5-477F-8A9A-8ABCB149BCAD}" type="slidenum">
              <a:rPr lang="en-US" smtClean="0">
                <a:ea typeface="ＭＳ Ｐゴシック"/>
                <a:cs typeface="ＭＳ Ｐゴシック"/>
              </a:rPr>
              <a:pPr fontAlgn="base">
                <a:spcBef>
                  <a:spcPct val="0"/>
                </a:spcBef>
                <a:spcAft>
                  <a:spcPct val="0"/>
                </a:spcAft>
                <a:defRPr/>
              </a:pPr>
              <a:t>6</a:t>
            </a:fld>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5FA491-EA0D-4A64-9C04-A041C47D051A}" type="slidenum">
              <a:rPr lang="en-US" smtClean="0">
                <a:solidFill>
                  <a:srgbClr val="000000"/>
                </a:solidFill>
                <a:ea typeface="ＭＳ Ｐゴシック"/>
                <a:cs typeface="ＭＳ Ｐゴシック"/>
              </a:rPr>
              <a:pPr>
                <a:defRPr/>
              </a:pPr>
              <a:t>17</a:t>
            </a:fld>
            <a:endParaRPr lang="en-US" smtClean="0">
              <a:solidFill>
                <a:srgbClr val="000000"/>
              </a:solidFill>
              <a:ea typeface="ＭＳ Ｐゴシック"/>
              <a:cs typeface="ＭＳ Ｐゴシック"/>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5FA491-EA0D-4A64-9C04-A041C47D051A}" type="slidenum">
              <a:rPr lang="en-US" smtClean="0">
                <a:solidFill>
                  <a:srgbClr val="000000"/>
                </a:solidFill>
                <a:ea typeface="ＭＳ Ｐゴシック"/>
                <a:cs typeface="ＭＳ Ｐゴシック"/>
              </a:rPr>
              <a:pPr>
                <a:defRPr/>
              </a:pPr>
              <a:t>31</a:t>
            </a:fld>
            <a:endParaRPr lang="en-US" smtClean="0">
              <a:solidFill>
                <a:srgbClr val="000000"/>
              </a:solidFill>
              <a:ea typeface="ＭＳ Ｐゴシック"/>
              <a:cs typeface="ＭＳ Ｐゴシック"/>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97053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1D1E45-DC87-4824-8CB7-D2B8486FF643}"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34757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C202B2BE-1393-4CC1-8E4F-E5E274D3A750}" type="datetimeFigureOut">
              <a:rPr lang="en-US" smtClean="0">
                <a:solidFill>
                  <a:srgbClr val="564B3C"/>
                </a:solidFill>
              </a:rPr>
              <a:pPr>
                <a:defRPr/>
              </a:pPr>
              <a:t>8/1/2013</a:t>
            </a:fld>
            <a:endParaRPr lang="en-US">
              <a:solidFill>
                <a:srgbClr val="564B3C"/>
              </a:solidFill>
            </a:endParaRPr>
          </a:p>
        </p:txBody>
      </p:sp>
      <p:sp>
        <p:nvSpPr>
          <p:cNvPr id="5" name="Footer Placeholder 4"/>
          <p:cNvSpPr>
            <a:spLocks noGrp="1"/>
          </p:cNvSpPr>
          <p:nvPr>
            <p:ph type="ftr" sz="quarter" idx="11"/>
          </p:nvPr>
        </p:nvSpPr>
        <p:spPr/>
        <p:txBody>
          <a:bodyPr/>
          <a:lstStyle/>
          <a:p>
            <a:pPr>
              <a:defRPr/>
            </a:pPr>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3A1AFD78-AD12-46E9-BC59-E06F261D1A07}" type="slidenum">
              <a:rPr lang="en-US" smtClean="0">
                <a:solidFill>
                  <a:srgbClr val="93A299">
                    <a:lumMod val="50000"/>
                  </a:srgbClr>
                </a:solidFill>
              </a:rPr>
              <a:pPr>
                <a:def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25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B40C1F6-90C7-4354-BA2E-C12189CC20C5}" type="datetimeFigureOut">
              <a:rPr lang="en-US" smtClean="0">
                <a:solidFill>
                  <a:srgbClr val="564B3C"/>
                </a:solidFill>
              </a:rPr>
              <a:pPr>
                <a:defRPr/>
              </a:pPr>
              <a:t>8/1/2013</a:t>
            </a:fld>
            <a:endParaRPr lang="en-US">
              <a:solidFill>
                <a:srgbClr val="564B3C"/>
              </a:solidFill>
            </a:endParaRPr>
          </a:p>
        </p:txBody>
      </p:sp>
      <p:sp>
        <p:nvSpPr>
          <p:cNvPr id="5" name="Footer Placeholder 4"/>
          <p:cNvSpPr>
            <a:spLocks noGrp="1"/>
          </p:cNvSpPr>
          <p:nvPr>
            <p:ph type="ftr" sz="quarter" idx="11"/>
          </p:nvPr>
        </p:nvSpPr>
        <p:spPr/>
        <p:txBody>
          <a:body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p>
            <a:pPr>
              <a:defRPr/>
            </a:pPr>
            <a:fld id="{FF53AEE6-C1A3-4998-B684-00617EDE0C61}" type="slidenum">
              <a:rPr lang="en-US" smtClean="0">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23951579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894D15-779E-4D57-91F8-ADCA92E71032}" type="datetimeFigureOut">
              <a:rPr lang="en-US" smtClean="0">
                <a:solidFill>
                  <a:srgbClr val="564B3C"/>
                </a:solidFill>
              </a:rPr>
              <a:pPr>
                <a:defRPr/>
              </a:pPr>
              <a:t>8/1/2013</a:t>
            </a:fld>
            <a:endParaRPr lang="en-US">
              <a:solidFill>
                <a:srgbClr val="564B3C"/>
              </a:solidFill>
            </a:endParaRPr>
          </a:p>
        </p:txBody>
      </p:sp>
      <p:sp>
        <p:nvSpPr>
          <p:cNvPr id="5" name="Footer Placeholder 4"/>
          <p:cNvSpPr>
            <a:spLocks noGrp="1"/>
          </p:cNvSpPr>
          <p:nvPr>
            <p:ph type="ftr" sz="quarter" idx="11"/>
          </p:nvPr>
        </p:nvSpPr>
        <p:spPr/>
        <p:txBody>
          <a:body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p>
            <a:pPr>
              <a:defRPr/>
            </a:pPr>
            <a:fld id="{B874E332-5E0A-4CA4-9D92-8820A7172A8F}" type="slidenum">
              <a:rPr lang="en-US" smtClean="0">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356154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0248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915B2E0C-2615-4F52-996C-11EF1ADE419F}" type="datetimeFigureOut">
              <a:rPr lang="en-US" smtClean="0">
                <a:solidFill>
                  <a:srgbClr val="564B3C"/>
                </a:solidFill>
              </a:rPr>
              <a:pPr>
                <a:defRPr/>
              </a:pPr>
              <a:t>8/1/2013</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srgbClr val="564B3C"/>
              </a:solidFill>
            </a:endParaRPr>
          </a:p>
        </p:txBody>
      </p:sp>
      <p:sp>
        <p:nvSpPr>
          <p:cNvPr id="6" name="Slide Number Placeholder 5"/>
          <p:cNvSpPr>
            <a:spLocks noGrp="1"/>
          </p:cNvSpPr>
          <p:nvPr>
            <p:ph type="sldNum" sz="quarter" idx="12"/>
          </p:nvPr>
        </p:nvSpPr>
        <p:spPr/>
        <p:txBody>
          <a:bodyPr/>
          <a:lstStyle/>
          <a:p>
            <a:pPr>
              <a:defRPr/>
            </a:pPr>
            <a:fld id="{22867AA7-BC6F-41FA-B149-281E15415944}" type="slidenum">
              <a:rPr lang="en-US" smtClean="0">
                <a:solidFill>
                  <a:srgbClr val="564B3C"/>
                </a:solidFill>
              </a:rPr>
              <a:pPr>
                <a:def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1791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DE4C03F-865F-4F94-9668-3214CB54EC8A}" type="datetimeFigureOut">
              <a:rPr lang="en-US" smtClean="0">
                <a:solidFill>
                  <a:srgbClr val="564B3C"/>
                </a:solidFill>
              </a:rPr>
              <a:pPr>
                <a:defRPr/>
              </a:pPr>
              <a:t>8/1/2013</a:t>
            </a:fld>
            <a:endParaRPr lang="en-US">
              <a:solidFill>
                <a:srgbClr val="564B3C"/>
              </a:solidFill>
            </a:endParaRPr>
          </a:p>
        </p:txBody>
      </p:sp>
      <p:sp>
        <p:nvSpPr>
          <p:cNvPr id="6" name="Footer Placeholder 5"/>
          <p:cNvSpPr>
            <a:spLocks noGrp="1"/>
          </p:cNvSpPr>
          <p:nvPr>
            <p:ph type="ftr" sz="quarter" idx="11"/>
          </p:nvPr>
        </p:nvSpPr>
        <p:spPr/>
        <p:txBody>
          <a:bodyPr/>
          <a:lstStyle/>
          <a:p>
            <a:pPr>
              <a:defRPr/>
            </a:pPr>
            <a:endParaRPr lang="en-US">
              <a:solidFill>
                <a:srgbClr val="564B3C"/>
              </a:solidFill>
            </a:endParaRPr>
          </a:p>
        </p:txBody>
      </p:sp>
      <p:sp>
        <p:nvSpPr>
          <p:cNvPr id="7" name="Slide Number Placeholder 6"/>
          <p:cNvSpPr>
            <a:spLocks noGrp="1"/>
          </p:cNvSpPr>
          <p:nvPr>
            <p:ph type="sldNum" sz="quarter" idx="12"/>
          </p:nvPr>
        </p:nvSpPr>
        <p:spPr/>
        <p:txBody>
          <a:bodyPr/>
          <a:lstStyle/>
          <a:p>
            <a:pPr>
              <a:defRPr/>
            </a:pPr>
            <a:fld id="{5DE466ED-F92E-419D-B51D-BA11AB8CCBC0}" type="slidenum">
              <a:rPr lang="en-US" smtClean="0">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357483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45613AE-0F63-4535-9FBD-FD099A6C4D52}" type="datetimeFigureOut">
              <a:rPr lang="en-US" smtClean="0">
                <a:solidFill>
                  <a:srgbClr val="564B3C"/>
                </a:solidFill>
              </a:rPr>
              <a:pPr>
                <a:defRPr/>
              </a:pPr>
              <a:t>8/1/2013</a:t>
            </a:fld>
            <a:endParaRPr lang="en-US">
              <a:solidFill>
                <a:srgbClr val="564B3C"/>
              </a:solidFill>
            </a:endParaRPr>
          </a:p>
        </p:txBody>
      </p:sp>
      <p:sp>
        <p:nvSpPr>
          <p:cNvPr id="8" name="Footer Placeholder 7"/>
          <p:cNvSpPr>
            <a:spLocks noGrp="1"/>
          </p:cNvSpPr>
          <p:nvPr>
            <p:ph type="ftr" sz="quarter" idx="11"/>
          </p:nvPr>
        </p:nvSpPr>
        <p:spPr/>
        <p:txBody>
          <a:bodyPr/>
          <a:lstStyle/>
          <a:p>
            <a:pPr>
              <a:defRPr/>
            </a:pPr>
            <a:endParaRPr lang="en-US">
              <a:solidFill>
                <a:srgbClr val="564B3C"/>
              </a:solidFill>
            </a:endParaRPr>
          </a:p>
        </p:txBody>
      </p:sp>
      <p:sp>
        <p:nvSpPr>
          <p:cNvPr id="9" name="Slide Number Placeholder 8"/>
          <p:cNvSpPr>
            <a:spLocks noGrp="1"/>
          </p:cNvSpPr>
          <p:nvPr>
            <p:ph type="sldNum" sz="quarter" idx="12"/>
          </p:nvPr>
        </p:nvSpPr>
        <p:spPr/>
        <p:txBody>
          <a:bodyPr/>
          <a:lstStyle/>
          <a:p>
            <a:pPr>
              <a:defRPr/>
            </a:pPr>
            <a:fld id="{FBB64488-66F9-416D-81BF-E8BAEA75C905}" type="slidenum">
              <a:rPr lang="en-US" smtClean="0">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6028951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106BFA3-63E5-49D4-AF3B-BD2767987F94}" type="datetimeFigureOut">
              <a:rPr lang="en-US" smtClean="0">
                <a:solidFill>
                  <a:srgbClr val="564B3C"/>
                </a:solidFill>
              </a:rPr>
              <a:pPr>
                <a:defRPr/>
              </a:pPr>
              <a:t>8/1/2013</a:t>
            </a:fld>
            <a:endParaRPr lang="en-US">
              <a:solidFill>
                <a:srgbClr val="564B3C"/>
              </a:solidFill>
            </a:endParaRPr>
          </a:p>
        </p:txBody>
      </p:sp>
      <p:sp>
        <p:nvSpPr>
          <p:cNvPr id="4" name="Footer Placeholder 3"/>
          <p:cNvSpPr>
            <a:spLocks noGrp="1"/>
          </p:cNvSpPr>
          <p:nvPr>
            <p:ph type="ftr" sz="quarter" idx="11"/>
          </p:nvPr>
        </p:nvSpPr>
        <p:spPr/>
        <p:txBody>
          <a:bodyPr/>
          <a:lstStyle/>
          <a:p>
            <a:pPr>
              <a:defRPr/>
            </a:pPr>
            <a:endParaRPr lang="en-US">
              <a:solidFill>
                <a:srgbClr val="564B3C"/>
              </a:solidFill>
            </a:endParaRPr>
          </a:p>
        </p:txBody>
      </p:sp>
      <p:sp>
        <p:nvSpPr>
          <p:cNvPr id="5" name="Slide Number Placeholder 4"/>
          <p:cNvSpPr>
            <a:spLocks noGrp="1"/>
          </p:cNvSpPr>
          <p:nvPr>
            <p:ph type="sldNum" sz="quarter" idx="12"/>
          </p:nvPr>
        </p:nvSpPr>
        <p:spPr/>
        <p:txBody>
          <a:bodyPr/>
          <a:lstStyle/>
          <a:p>
            <a:pPr>
              <a:defRPr/>
            </a:pPr>
            <a:fld id="{A1E24177-C9D3-4DBC-98E6-DCB670C35CD8}" type="slidenum">
              <a:rPr lang="en-US" smtClean="0">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95094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fld id="{C91B022A-64D1-44CF-BA65-76F36F22FD2D}" type="datetimeFigureOut">
              <a:rPr lang="en-US" smtClean="0">
                <a:solidFill>
                  <a:srgbClr val="564B3C"/>
                </a:solidFill>
              </a:rPr>
              <a:pPr>
                <a:defRPr/>
              </a:pPr>
              <a:t>8/1/2013</a:t>
            </a:fld>
            <a:endParaRPr lang="en-US">
              <a:solidFill>
                <a:srgbClr val="564B3C"/>
              </a:solidFill>
            </a:endParaRPr>
          </a:p>
        </p:txBody>
      </p:sp>
      <p:sp>
        <p:nvSpPr>
          <p:cNvPr id="3" name="Footer Placeholder 2"/>
          <p:cNvSpPr>
            <a:spLocks noGrp="1"/>
          </p:cNvSpPr>
          <p:nvPr>
            <p:ph type="ftr" sz="quarter" idx="11"/>
          </p:nvPr>
        </p:nvSpPr>
        <p:spPr/>
        <p:txBody>
          <a:bodyPr/>
          <a:lstStyle/>
          <a:p>
            <a:pPr>
              <a:defRPr/>
            </a:pPr>
            <a:endParaRPr lang="en-US">
              <a:solidFill>
                <a:srgbClr val="564B3C"/>
              </a:solidFill>
            </a:endParaRPr>
          </a:p>
        </p:txBody>
      </p:sp>
      <p:sp>
        <p:nvSpPr>
          <p:cNvPr id="4" name="Slide Number Placeholder 3"/>
          <p:cNvSpPr>
            <a:spLocks noGrp="1"/>
          </p:cNvSpPr>
          <p:nvPr>
            <p:ph type="sldNum" sz="quarter" idx="12"/>
          </p:nvPr>
        </p:nvSpPr>
        <p:spPr/>
        <p:txBody>
          <a:bodyPr/>
          <a:lstStyle/>
          <a:p>
            <a:pPr>
              <a:defRPr/>
            </a:pPr>
            <a:fld id="{DF074E64-A355-4B8A-AD6D-FEB02FC027F4}" type="slidenum">
              <a:rPr lang="en-US" smtClean="0">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103150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28848DC-D673-4C12-ADDD-FD4178D79E88}" type="datetimeFigureOut">
              <a:rPr lang="en-US" smtClean="0">
                <a:solidFill>
                  <a:srgbClr val="564B3C"/>
                </a:solidFill>
              </a:rPr>
              <a:pPr>
                <a:defRPr/>
              </a:pPr>
              <a:t>8/1/2013</a:t>
            </a:fld>
            <a:endParaRPr lang="en-US">
              <a:solidFill>
                <a:srgbClr val="564B3C"/>
              </a:solidFill>
            </a:endParaRPr>
          </a:p>
        </p:txBody>
      </p:sp>
      <p:sp>
        <p:nvSpPr>
          <p:cNvPr id="6" name="Footer Placeholder 5"/>
          <p:cNvSpPr>
            <a:spLocks noGrp="1"/>
          </p:cNvSpPr>
          <p:nvPr>
            <p:ph type="ftr" sz="quarter" idx="11"/>
          </p:nvPr>
        </p:nvSpPr>
        <p:spPr/>
        <p:txBody>
          <a:bodyPr/>
          <a:lstStyle/>
          <a:p>
            <a:pPr>
              <a:defRPr/>
            </a:pPr>
            <a:endParaRPr lang="en-US">
              <a:solidFill>
                <a:srgbClr val="564B3C"/>
              </a:solidFill>
            </a:endParaRPr>
          </a:p>
        </p:txBody>
      </p:sp>
      <p:sp>
        <p:nvSpPr>
          <p:cNvPr id="7" name="Slide Number Placeholder 6"/>
          <p:cNvSpPr>
            <a:spLocks noGrp="1"/>
          </p:cNvSpPr>
          <p:nvPr>
            <p:ph type="sldNum" sz="quarter" idx="12"/>
          </p:nvPr>
        </p:nvSpPr>
        <p:spPr/>
        <p:txBody>
          <a:bodyPr/>
          <a:lstStyle/>
          <a:p>
            <a:pPr>
              <a:defRPr/>
            </a:pPr>
            <a:fld id="{DB84591D-DA9D-4273-8735-DC48A835A02A}" type="slidenum">
              <a:rPr lang="en-US" smtClean="0">
                <a:solidFill>
                  <a:srgbClr val="564B3C"/>
                </a:solidFill>
              </a:rPr>
              <a:pPr>
                <a:def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118294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a:defRPr/>
            </a:pPr>
            <a:fld id="{232B906D-A3E6-40DA-B0F9-4A8209C36009}" type="datetimeFigureOut">
              <a:rPr lang="en-US" smtClean="0">
                <a:solidFill>
                  <a:srgbClr val="564B3C"/>
                </a:solidFill>
              </a:rPr>
              <a:pPr>
                <a:defRPr/>
              </a:pPr>
              <a:t>8/1/2013</a:t>
            </a:fld>
            <a:endParaRPr lang="en-US">
              <a:solidFill>
                <a:srgbClr val="564B3C"/>
              </a:solidFill>
            </a:endParaRPr>
          </a:p>
        </p:txBody>
      </p:sp>
      <p:sp>
        <p:nvSpPr>
          <p:cNvPr id="7" name="Slide Number Placeholder 6"/>
          <p:cNvSpPr>
            <a:spLocks noGrp="1"/>
          </p:cNvSpPr>
          <p:nvPr>
            <p:ph type="sldNum" sz="quarter" idx="12"/>
          </p:nvPr>
        </p:nvSpPr>
        <p:spPr/>
        <p:txBody>
          <a:bodyPr/>
          <a:lstStyle/>
          <a:p>
            <a:pPr>
              <a:defRPr/>
            </a:pPr>
            <a:fld id="{7D27CA5E-8E48-400A-BB35-DDF94B10C44E}" type="slidenum">
              <a:rPr lang="en-US" smtClean="0">
                <a:solidFill>
                  <a:srgbClr val="564B3C"/>
                </a:solidFill>
              </a:rPr>
              <a:pPr>
                <a:def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pPr>
              <a:defRPr/>
            </a:pPr>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0926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C8D1DD62-FF33-480C-8549-7E8CBA10151E}" type="datetimeFigureOut">
              <a:rPr lang="en-US" smtClean="0">
                <a:solidFill>
                  <a:srgbClr val="564B3C"/>
                </a:solidFill>
              </a:rPr>
              <a:pPr>
                <a:defRPr/>
              </a:pPr>
              <a:t>8/1/2013</a:t>
            </a:fld>
            <a:endParaRPr lang="en-US" dirty="0">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01DA79B0-8746-4B77-99F8-230C03F58E47}" type="slidenum">
              <a:rPr lang="en-US" smtClean="0">
                <a:solidFill>
                  <a:srgbClr val="564B3C"/>
                </a:solidFill>
              </a:rPr>
              <a:pPr>
                <a:defRPr/>
              </a:pPr>
              <a:t>‹#›</a:t>
            </a:fld>
            <a:endParaRPr lang="en-US">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8021" y="6145916"/>
            <a:ext cx="1177379" cy="62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638395"/>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cfar.jhu.edu/science-cores/clinical-core/clinical-core-leadership-staff/staff.detail/holly-taylor-phd" TargetMode="External"/><Relationship Id="rId3" Type="http://schemas.openxmlformats.org/officeDocument/2006/relationships/hyperlink" Target="http://cfar.jhu.edu/science-cores/clinical-core/clinical-core-leadership-staff/staff.detail/richard-moore-md" TargetMode="External"/><Relationship Id="rId7" Type="http://schemas.openxmlformats.org/officeDocument/2006/relationships/hyperlink" Target="http://cfar.jhu.edu/science-cores/clinical-core/clinical-core-leadership-staff/staff.detail/david-thomas-md-mp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far.jhu.edu/science-cores/clinical-core/clinical-core-leadership-staff/staff.detail/shruti-mehta-phd-mph" TargetMode="External"/><Relationship Id="rId11" Type="http://schemas.openxmlformats.org/officeDocument/2006/relationships/image" Target="../media/image4.png"/><Relationship Id="rId5" Type="http://schemas.openxmlformats.org/officeDocument/2006/relationships/hyperlink" Target="http://cfar.jhu.edu/science-cores/clinical-core/clinical-core-leadership-staff/staff.detail/justin-mcarthur-mbbs-mph" TargetMode="External"/><Relationship Id="rId10" Type="http://schemas.openxmlformats.org/officeDocument/2006/relationships/hyperlink" Target="http://cfar.jhu.edu/science-cores/clinical-core/clinical-core-leadership-staff/staff.detail/anitha-devadason" TargetMode="External"/><Relationship Id="rId4" Type="http://schemas.openxmlformats.org/officeDocument/2006/relationships/hyperlink" Target="http://cfar.jhu.edu/science-cores/clinical-core/clinical-core-leadership-staff/staff.detail/jason-farley-phd-mph-crnp-faan" TargetMode="External"/><Relationship Id="rId9" Type="http://schemas.openxmlformats.org/officeDocument/2006/relationships/hyperlink" Target="http://cfar.jhu.edu/science-cores/clinical-core/clinical-core-leadership-staff/staff.detail/lois-eldred-dr.p.h"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virology-education.com/index.cfm/t/3rd_International_Workshop_on_HIV___Aging/vid/0E2BD925-9D6E-8857-D2BD4D2F14943FB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hopkinscfar.org/news-events/events.detail/4th-international-workshop-on-hiv-aging" TargetMode="External"/><Relationship Id="rId4" Type="http://schemas.openxmlformats.org/officeDocument/2006/relationships/hyperlink" Target="http://nursing.jhu.edu/academics/programs/continuing-ed/hiv-aids-diagnosi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far.jhu.edu/science-cores/clinical-core/clinical-core-leadership-staff/staff.detail/anitha-devadason"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hyperlink" Target="http://hopkinscfar.org/science-cores/biostatistics-epidemiology-and-methods-core/leadership-staff/staff.detail/aletta-nonyane-phd-msc"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hyperlink" Target="http://hopkinscfar.org/science-cores/biostatistics-epidemiology-and-methods-core/leadership-staff/staff.detail/larry-moulton-phd-ms" TargetMode="External"/><Relationship Id="rId1" Type="http://schemas.openxmlformats.org/officeDocument/2006/relationships/slideLayout" Target="../slideLayouts/slideLayout7.xml"/><Relationship Id="rId6" Type="http://schemas.openxmlformats.org/officeDocument/2006/relationships/hyperlink" Target="http://hopkinscfar.org/science-cores/biostatistics-epidemiology-and-methods-core/leadership-staff/staff.detail/richard-e.-thompson"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hopkinscfar.org/science-cores/biostatistics-epidemiology-and-methods-core/leadership-staff/staff.detail/owen-amadin" TargetMode="External"/><Relationship Id="rId4" Type="http://schemas.openxmlformats.org/officeDocument/2006/relationships/hyperlink" Target="http://hopkinscfar.org/science-cores/biostatistics-epidemiology-and-methods-core/leadership-staff/staff.detail/bryan-lau-phd-ms-mhs" TargetMode="External"/><Relationship Id="rId9" Type="http://schemas.openxmlformats.org/officeDocument/2006/relationships/image" Target="../media/image1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hopkinscfar.org/science-cores/biostatistics-epidemiology-and-methods-core/leadership-staff/staff.detail/aletta-nonyane-phd-msc"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hyperlink" Target="http://hopkinscfar.org/science-cores/biostatistics-epidemiology-and-methods-core/leadership-staff/staff.detail/larry-moulton-phd-ms" TargetMode="External"/><Relationship Id="rId1" Type="http://schemas.openxmlformats.org/officeDocument/2006/relationships/slideLayout" Target="../slideLayouts/slideLayout7.xml"/><Relationship Id="rId6" Type="http://schemas.openxmlformats.org/officeDocument/2006/relationships/hyperlink" Target="http://hopkinscfar.org/science-cores/biostatistics-epidemiology-and-methods-core/leadership-staff/staff.detail/richard-e.-thompson"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hopkinscfar.org/science-cores/biostatistics-epidemiology-and-methods-core/leadership-staff/staff.detail/owen-amadin" TargetMode="External"/><Relationship Id="rId4" Type="http://schemas.openxmlformats.org/officeDocument/2006/relationships/hyperlink" Target="http://hopkinscfar.org/science-cores/biostatistics-epidemiology-and-methods-core/leadership-staff/staff.detail/bryan-lau-phd-ms-mhs" TargetMode="External"/><Relationship Id="rId9"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447800"/>
            <a:ext cx="7772400" cy="1143000"/>
          </a:xfrm>
        </p:spPr>
        <p:txBody>
          <a:bodyPr>
            <a:normAutofit fontScale="90000"/>
          </a:bodyPr>
          <a:lstStyle/>
          <a:p>
            <a:pPr eaLnBrk="1" hangingPunct="1"/>
            <a:r>
              <a:rPr lang="en-US" sz="3600" b="1" dirty="0" smtClean="0">
                <a:solidFill>
                  <a:schemeClr val="tx1"/>
                </a:solidFill>
                <a:latin typeface="Arial" pitchFamily="34" charset="0"/>
                <a:cs typeface="Arial" pitchFamily="34" charset="0"/>
              </a:rPr>
              <a:t>Johns Hopkins University CFAR</a:t>
            </a: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Richard E. Chaisson, MD, PI</a:t>
            </a:r>
            <a:br>
              <a:rPr lang="en-US" sz="3100" b="1" dirty="0" smtClean="0">
                <a:solidFill>
                  <a:schemeClr val="tx1"/>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Chris Beyrer, MD, MPH, Co-PI</a:t>
            </a:r>
            <a:endParaRPr lang="en-US" sz="3100" b="1" i="1" dirty="0" smtClean="0">
              <a:solidFill>
                <a:schemeClr val="tx1"/>
              </a:solidFill>
              <a:latin typeface="Arial" pitchFamily="34" charset="0"/>
              <a:cs typeface="Arial" pitchFamily="34" charset="0"/>
            </a:endParaRPr>
          </a:p>
        </p:txBody>
      </p:sp>
      <p:pic>
        <p:nvPicPr>
          <p:cNvPr id="143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9503" y="3276600"/>
            <a:ext cx="4047497" cy="21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Mentoring</a:t>
            </a:r>
            <a:endParaRPr lang="en-US" dirty="0">
              <a:solidFill>
                <a:schemeClr val="tx1"/>
              </a:solidFill>
            </a:endParaRPr>
          </a:p>
        </p:txBody>
      </p:sp>
      <p:sp>
        <p:nvSpPr>
          <p:cNvPr id="3" name="Content Placeholder 2"/>
          <p:cNvSpPr>
            <a:spLocks noGrp="1"/>
          </p:cNvSpPr>
          <p:nvPr>
            <p:ph sz="half" idx="1"/>
          </p:nvPr>
        </p:nvSpPr>
        <p:spPr>
          <a:xfrm>
            <a:off x="426128" y="1719070"/>
            <a:ext cx="8413072" cy="4605530"/>
          </a:xfrm>
        </p:spPr>
        <p:txBody>
          <a:bodyPr>
            <a:normAutofit fontScale="77500" lnSpcReduction="20000"/>
          </a:bodyPr>
          <a:lstStyle/>
          <a:p>
            <a:r>
              <a:rPr lang="en-US" dirty="0">
                <a:solidFill>
                  <a:schemeClr val="tx1"/>
                </a:solidFill>
              </a:rPr>
              <a:t>Junior and minority investigators interested in developing a </a:t>
            </a:r>
            <a:r>
              <a:rPr lang="en-US" b="1" dirty="0" smtClean="0">
                <a:solidFill>
                  <a:schemeClr val="tx1"/>
                </a:solidFill>
              </a:rPr>
              <a:t>CFAR Scholar Grant (CSG) </a:t>
            </a:r>
            <a:r>
              <a:rPr lang="en-US" dirty="0" smtClean="0">
                <a:solidFill>
                  <a:schemeClr val="tx1"/>
                </a:solidFill>
              </a:rPr>
              <a:t>application </a:t>
            </a:r>
            <a:r>
              <a:rPr lang="en-US" dirty="0">
                <a:solidFill>
                  <a:schemeClr val="tx1"/>
                </a:solidFill>
              </a:rPr>
              <a:t>may approach the Developmental Core with a request for mentorship. </a:t>
            </a:r>
            <a:endParaRPr lang="en-US" dirty="0" smtClean="0">
              <a:solidFill>
                <a:schemeClr val="tx1"/>
              </a:solidFill>
            </a:endParaRPr>
          </a:p>
          <a:p>
            <a:r>
              <a:rPr lang="en-US" dirty="0" smtClean="0">
                <a:solidFill>
                  <a:schemeClr val="tx1"/>
                </a:solidFill>
              </a:rPr>
              <a:t>The Developmental Core will assign a mentor that the applicant will contact for a meeting.</a:t>
            </a:r>
          </a:p>
          <a:p>
            <a:r>
              <a:rPr lang="en-US" dirty="0" smtClean="0">
                <a:solidFill>
                  <a:schemeClr val="tx1"/>
                </a:solidFill>
              </a:rPr>
              <a:t>The </a:t>
            </a:r>
            <a:r>
              <a:rPr lang="en-US" dirty="0">
                <a:solidFill>
                  <a:schemeClr val="tx1"/>
                </a:solidFill>
              </a:rPr>
              <a:t>mentor will assist the candidate through the application process, and if awarded, mentorship </a:t>
            </a:r>
            <a:r>
              <a:rPr lang="en-US" dirty="0" smtClean="0">
                <a:solidFill>
                  <a:schemeClr val="tx1"/>
                </a:solidFill>
              </a:rPr>
              <a:t>may continue </a:t>
            </a:r>
            <a:r>
              <a:rPr lang="en-US" dirty="0">
                <a:solidFill>
                  <a:schemeClr val="tx1"/>
                </a:solidFill>
              </a:rPr>
              <a:t>through the completion of the developmental award. </a:t>
            </a:r>
            <a:endParaRPr lang="en-US" dirty="0" smtClean="0">
              <a:solidFill>
                <a:schemeClr val="tx1"/>
              </a:solidFill>
            </a:endParaRPr>
          </a:p>
          <a:p>
            <a:pPr lvl="1"/>
            <a:r>
              <a:rPr lang="en-US" dirty="0">
                <a:solidFill>
                  <a:schemeClr val="tx1"/>
                </a:solidFill>
              </a:rPr>
              <a:t>If a development award is not funded, the mentee and mentor may decide to continue or cease the mentoring relationship as they desire. </a:t>
            </a:r>
            <a:endParaRPr lang="en-US" dirty="0" smtClean="0">
              <a:solidFill>
                <a:schemeClr val="tx1"/>
              </a:solidFill>
            </a:endParaRPr>
          </a:p>
          <a:p>
            <a:r>
              <a:rPr lang="en-US" dirty="0" smtClean="0">
                <a:solidFill>
                  <a:schemeClr val="tx1"/>
                </a:solidFill>
              </a:rPr>
              <a:t>All </a:t>
            </a:r>
            <a:r>
              <a:rPr lang="en-US" dirty="0">
                <a:solidFill>
                  <a:schemeClr val="tx1"/>
                </a:solidFill>
              </a:rPr>
              <a:t>applicants will receive reviewer comments from the FDA application process.  All applicants will be encouraged to discuss these comments with their mentor</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02164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cap="none" dirty="0">
                <a:solidFill>
                  <a:schemeClr val="tx1"/>
                </a:solidFill>
                <a:latin typeface="Arial" pitchFamily="34" charset="0"/>
                <a:cs typeface="Arial" pitchFamily="34" charset="0"/>
              </a:rPr>
              <a:t>CFAR Scholar Grant for Faculty Development</a:t>
            </a:r>
            <a:r>
              <a:rPr lang="en-US" sz="3200" cap="none" dirty="0" smtClean="0">
                <a:solidFill>
                  <a:schemeClr val="tx1"/>
                </a:solidFill>
                <a:latin typeface="Arial" pitchFamily="34" charset="0"/>
                <a:cs typeface="Arial" pitchFamily="34" charset="0"/>
              </a:rPr>
              <a:t/>
            </a:r>
            <a:br>
              <a:rPr lang="en-US" sz="3200" cap="none" dirty="0" smtClean="0">
                <a:solidFill>
                  <a:schemeClr val="tx1"/>
                </a:solidFill>
                <a:latin typeface="Arial" pitchFamily="34" charset="0"/>
                <a:cs typeface="Arial" pitchFamily="34" charset="0"/>
              </a:rPr>
            </a:br>
            <a:r>
              <a:rPr lang="en-US" sz="3200" cap="none" dirty="0" smtClean="0">
                <a:solidFill>
                  <a:schemeClr val="tx1"/>
                </a:solidFill>
                <a:latin typeface="Arial" pitchFamily="34" charset="0"/>
                <a:cs typeface="Arial" pitchFamily="34" charset="0"/>
              </a:rPr>
              <a:t>Application Review</a:t>
            </a:r>
            <a:r>
              <a:rPr lang="en-US" sz="3600" dirty="0" smtClean="0">
                <a:solidFill>
                  <a:schemeClr val="tx1"/>
                </a:solidFill>
              </a:rPr>
              <a:t> </a:t>
            </a:r>
            <a:endParaRPr lang="en-US" dirty="0">
              <a:solidFill>
                <a:schemeClr val="tx1"/>
              </a:solidFill>
            </a:endParaRPr>
          </a:p>
        </p:txBody>
      </p:sp>
      <p:sp>
        <p:nvSpPr>
          <p:cNvPr id="3" name="Content Placeholder 2"/>
          <p:cNvSpPr>
            <a:spLocks noGrp="1"/>
          </p:cNvSpPr>
          <p:nvPr>
            <p:ph sz="half" idx="1"/>
          </p:nvPr>
        </p:nvSpPr>
        <p:spPr>
          <a:xfrm>
            <a:off x="426128" y="1719071"/>
            <a:ext cx="8336872" cy="4407408"/>
          </a:xfrm>
        </p:spPr>
        <p:txBody>
          <a:bodyPr/>
          <a:lstStyle/>
          <a:p>
            <a:pPr marL="411480" lvl="1" indent="0">
              <a:lnSpc>
                <a:spcPct val="80000"/>
              </a:lnSpc>
              <a:spcBef>
                <a:spcPts val="0"/>
              </a:spcBef>
              <a:spcAft>
                <a:spcPts val="1200"/>
              </a:spcAft>
              <a:buClrTx/>
              <a:buNone/>
            </a:pPr>
            <a:r>
              <a:rPr lang="en-US" sz="2800" b="1" dirty="0" smtClean="0">
                <a:solidFill>
                  <a:schemeClr val="tx1"/>
                </a:solidFill>
              </a:rPr>
              <a:t>6 </a:t>
            </a:r>
            <a:r>
              <a:rPr lang="en-US" sz="2800" b="1" dirty="0">
                <a:solidFill>
                  <a:schemeClr val="tx1"/>
                </a:solidFill>
              </a:rPr>
              <a:t>“study sections” </a:t>
            </a:r>
          </a:p>
          <a:p>
            <a:pPr lvl="2">
              <a:lnSpc>
                <a:spcPct val="80000"/>
              </a:lnSpc>
              <a:spcBef>
                <a:spcPts val="0"/>
              </a:spcBef>
              <a:spcAft>
                <a:spcPts val="1200"/>
              </a:spcAft>
              <a:buClrTx/>
            </a:pPr>
            <a:r>
              <a:rPr lang="en-US" sz="2400" dirty="0">
                <a:solidFill>
                  <a:schemeClr val="tx1"/>
                </a:solidFill>
              </a:rPr>
              <a:t>Prevention Research </a:t>
            </a:r>
          </a:p>
          <a:p>
            <a:pPr lvl="2">
              <a:lnSpc>
                <a:spcPct val="80000"/>
              </a:lnSpc>
              <a:spcBef>
                <a:spcPts val="0"/>
              </a:spcBef>
              <a:spcAft>
                <a:spcPts val="1200"/>
              </a:spcAft>
              <a:buClrTx/>
            </a:pPr>
            <a:r>
              <a:rPr lang="en-US" sz="2400" dirty="0">
                <a:solidFill>
                  <a:schemeClr val="tx1"/>
                </a:solidFill>
              </a:rPr>
              <a:t>Clinical </a:t>
            </a:r>
          </a:p>
          <a:p>
            <a:pPr lvl="2">
              <a:lnSpc>
                <a:spcPct val="80000"/>
              </a:lnSpc>
              <a:spcBef>
                <a:spcPts val="0"/>
              </a:spcBef>
              <a:spcAft>
                <a:spcPts val="1200"/>
              </a:spcAft>
              <a:buClrTx/>
            </a:pPr>
            <a:r>
              <a:rPr lang="en-US" sz="2400" dirty="0">
                <a:solidFill>
                  <a:schemeClr val="tx1"/>
                </a:solidFill>
              </a:rPr>
              <a:t>Immunology, Virology and Molecular Biology</a:t>
            </a:r>
          </a:p>
          <a:p>
            <a:pPr lvl="2">
              <a:lnSpc>
                <a:spcPct val="80000"/>
              </a:lnSpc>
              <a:spcBef>
                <a:spcPts val="0"/>
              </a:spcBef>
              <a:spcAft>
                <a:spcPts val="1200"/>
              </a:spcAft>
              <a:buClrTx/>
            </a:pPr>
            <a:r>
              <a:rPr lang="en-US" sz="2400" dirty="0">
                <a:solidFill>
                  <a:schemeClr val="tx1"/>
                </a:solidFill>
              </a:rPr>
              <a:t>Behavioral, Substance Abuse and Social Science</a:t>
            </a:r>
          </a:p>
          <a:p>
            <a:pPr lvl="2">
              <a:lnSpc>
                <a:spcPct val="80000"/>
              </a:lnSpc>
              <a:spcBef>
                <a:spcPts val="0"/>
              </a:spcBef>
              <a:spcAft>
                <a:spcPts val="1200"/>
              </a:spcAft>
              <a:buClrTx/>
            </a:pPr>
            <a:r>
              <a:rPr lang="en-US" sz="2400" dirty="0" err="1">
                <a:solidFill>
                  <a:schemeClr val="tx1"/>
                </a:solidFill>
              </a:rPr>
              <a:t>Epi</a:t>
            </a:r>
            <a:r>
              <a:rPr lang="en-US" sz="2400" dirty="0">
                <a:solidFill>
                  <a:schemeClr val="tx1"/>
                </a:solidFill>
              </a:rPr>
              <a:t> / Biostatistics</a:t>
            </a:r>
          </a:p>
          <a:p>
            <a:pPr lvl="2">
              <a:lnSpc>
                <a:spcPct val="80000"/>
              </a:lnSpc>
              <a:spcBef>
                <a:spcPts val="0"/>
              </a:spcBef>
              <a:spcAft>
                <a:spcPts val="1200"/>
              </a:spcAft>
              <a:buClrTx/>
            </a:pPr>
            <a:r>
              <a:rPr lang="en-US" sz="2400" dirty="0">
                <a:solidFill>
                  <a:schemeClr val="tx1"/>
                </a:solidFill>
              </a:rPr>
              <a:t>Community-based Research</a:t>
            </a:r>
          </a:p>
          <a:p>
            <a:pPr marL="685800" lvl="2" indent="0">
              <a:lnSpc>
                <a:spcPct val="80000"/>
              </a:lnSpc>
              <a:buClrTx/>
              <a:buNone/>
            </a:pPr>
            <a:endParaRPr lang="en-US" sz="2400" dirty="0"/>
          </a:p>
        </p:txBody>
      </p:sp>
    </p:spTree>
    <p:extLst>
      <p:ext uri="{BB962C8B-B14F-4D97-AF65-F5344CB8AC3E}">
        <p14:creationId xmlns:p14="http://schemas.microsoft.com/office/powerpoint/2010/main" val="1940391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none" dirty="0">
                <a:solidFill>
                  <a:schemeClr val="tx1"/>
                </a:solidFill>
                <a:latin typeface="Arial" pitchFamily="34" charset="0"/>
                <a:cs typeface="Arial" pitchFamily="34" charset="0"/>
              </a:rPr>
              <a:t>CFAR Scholar Grant for Faculty </a:t>
            </a:r>
            <a:r>
              <a:rPr lang="en-US" sz="2800" cap="none" dirty="0" smtClean="0">
                <a:solidFill>
                  <a:schemeClr val="tx1"/>
                </a:solidFill>
                <a:latin typeface="Arial" pitchFamily="34" charset="0"/>
                <a:cs typeface="Arial" pitchFamily="34" charset="0"/>
              </a:rPr>
              <a:t>Development</a:t>
            </a:r>
            <a:br>
              <a:rPr lang="en-US" sz="2800" cap="none" dirty="0" smtClean="0">
                <a:solidFill>
                  <a:schemeClr val="tx1"/>
                </a:solidFill>
                <a:latin typeface="Arial" pitchFamily="34" charset="0"/>
                <a:cs typeface="Arial" pitchFamily="34" charset="0"/>
              </a:rPr>
            </a:br>
            <a:r>
              <a:rPr lang="en-US" sz="2800" cap="none" dirty="0" smtClean="0">
                <a:solidFill>
                  <a:schemeClr val="tx1"/>
                </a:solidFill>
                <a:latin typeface="Arial" pitchFamily="34" charset="0"/>
                <a:cs typeface="Arial" pitchFamily="34" charset="0"/>
              </a:rPr>
              <a:t>Review Criteria </a:t>
            </a:r>
            <a:r>
              <a:rPr lang="en-US" sz="2400" i="1" cap="none" dirty="0" smtClean="0">
                <a:solidFill>
                  <a:schemeClr val="tx1"/>
                </a:solidFill>
                <a:latin typeface="Arial" pitchFamily="34" charset="0"/>
                <a:cs typeface="Arial" pitchFamily="34" charset="0"/>
              </a:rPr>
              <a:t>(taken from NIH guidelines)</a:t>
            </a:r>
            <a:endParaRPr lang="en-US" sz="2400" i="1" dirty="0">
              <a:solidFill>
                <a:schemeClr val="tx1"/>
              </a:solidFill>
            </a:endParaRPr>
          </a:p>
        </p:txBody>
      </p:sp>
      <p:sp>
        <p:nvSpPr>
          <p:cNvPr id="6" name="Content Placeholder 5"/>
          <p:cNvSpPr>
            <a:spLocks noGrp="1"/>
          </p:cNvSpPr>
          <p:nvPr>
            <p:ph sz="half" idx="1"/>
          </p:nvPr>
        </p:nvSpPr>
        <p:spPr>
          <a:xfrm>
            <a:off x="426128" y="1719071"/>
            <a:ext cx="8336872" cy="4605529"/>
          </a:xfrm>
        </p:spPr>
        <p:txBody>
          <a:bodyPr>
            <a:normAutofit fontScale="62500" lnSpcReduction="20000"/>
          </a:bodyPr>
          <a:lstStyle/>
          <a:p>
            <a:pPr marL="114300" indent="0">
              <a:buNone/>
            </a:pPr>
            <a:r>
              <a:rPr lang="en-US" sz="3400" b="1" dirty="0">
                <a:solidFill>
                  <a:schemeClr val="tx1"/>
                </a:solidFill>
              </a:rPr>
              <a:t>Scoring Criteria</a:t>
            </a:r>
            <a:r>
              <a:rPr lang="en-US" sz="3400" b="1" dirty="0" smtClean="0">
                <a:solidFill>
                  <a:schemeClr val="tx1"/>
                </a:solidFill>
              </a:rPr>
              <a:t>:</a:t>
            </a:r>
          </a:p>
          <a:p>
            <a:pPr marL="114300" indent="0">
              <a:buNone/>
            </a:pPr>
            <a:endParaRPr lang="en-US" sz="2600" b="1" dirty="0" smtClean="0">
              <a:solidFill>
                <a:schemeClr val="tx1"/>
              </a:solidFill>
            </a:endParaRPr>
          </a:p>
          <a:p>
            <a:pPr>
              <a:spcBef>
                <a:spcPts val="0"/>
              </a:spcBef>
              <a:spcAft>
                <a:spcPts val="1200"/>
              </a:spcAft>
            </a:pPr>
            <a:r>
              <a:rPr lang="en-US" sz="3400" b="1" dirty="0" smtClean="0">
                <a:solidFill>
                  <a:schemeClr val="tx1"/>
                </a:solidFill>
              </a:rPr>
              <a:t>Significance</a:t>
            </a:r>
            <a:r>
              <a:rPr lang="en-US" sz="3400" dirty="0">
                <a:solidFill>
                  <a:schemeClr val="tx1"/>
                </a:solidFill>
              </a:rPr>
              <a:t>: Does this study address an important problem? If the aims of the application are achieved, how will scientific knowledge be advanced? What will be the effect of these studies on the concepts or methods that drive this field?</a:t>
            </a:r>
          </a:p>
          <a:p>
            <a:pPr>
              <a:spcBef>
                <a:spcPts val="0"/>
              </a:spcBef>
              <a:spcAft>
                <a:spcPts val="1200"/>
              </a:spcAft>
            </a:pPr>
            <a:r>
              <a:rPr lang="en-US" sz="3400" b="1" dirty="0" smtClean="0">
                <a:solidFill>
                  <a:schemeClr val="tx1"/>
                </a:solidFill>
              </a:rPr>
              <a:t>Approach</a:t>
            </a:r>
            <a:r>
              <a:rPr lang="en-US" sz="3400" dirty="0">
                <a:solidFill>
                  <a:schemeClr val="tx1"/>
                </a:solidFill>
              </a:rPr>
              <a:t>: Are the conceptual framework, design, methods, and analyses adequately developed, well-integrated, and appropriate to the aims of the project? Does the applicant acknowledge potential problem areas and consider alternative tactics?</a:t>
            </a:r>
          </a:p>
          <a:p>
            <a:pPr>
              <a:spcBef>
                <a:spcPts val="0"/>
              </a:spcBef>
              <a:spcAft>
                <a:spcPts val="1200"/>
              </a:spcAft>
            </a:pPr>
            <a:r>
              <a:rPr lang="en-US" sz="3400" b="1" dirty="0" smtClean="0">
                <a:solidFill>
                  <a:schemeClr val="tx1"/>
                </a:solidFill>
              </a:rPr>
              <a:t>Innovation</a:t>
            </a:r>
            <a:r>
              <a:rPr lang="en-US" sz="3400" dirty="0">
                <a:solidFill>
                  <a:schemeClr val="tx1"/>
                </a:solidFill>
              </a:rPr>
              <a:t>: Does the project employ novel concepts, approaches or method? Are the aims original and innovative? Does the project challenge existing paradigms or develop new methodologies or technologies</a:t>
            </a:r>
            <a:r>
              <a:rPr lang="en-US" sz="3400" dirty="0" smtClean="0">
                <a:solidFill>
                  <a:schemeClr val="tx1"/>
                </a:solidFill>
              </a:rPr>
              <a:t>?</a:t>
            </a:r>
            <a:endParaRPr lang="en-US" sz="3400" dirty="0">
              <a:solidFill>
                <a:schemeClr val="tx1"/>
              </a:solidFill>
            </a:endParaRPr>
          </a:p>
        </p:txBody>
      </p:sp>
    </p:spTree>
    <p:extLst>
      <p:ext uri="{BB962C8B-B14F-4D97-AF65-F5344CB8AC3E}">
        <p14:creationId xmlns:p14="http://schemas.microsoft.com/office/powerpoint/2010/main" val="1171879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none" dirty="0">
                <a:solidFill>
                  <a:schemeClr val="tx1"/>
                </a:solidFill>
                <a:latin typeface="Arial" pitchFamily="34" charset="0"/>
                <a:cs typeface="Arial" pitchFamily="34" charset="0"/>
              </a:rPr>
              <a:t>CFAR Scholar Grant for Faculty Development</a:t>
            </a:r>
            <a:br>
              <a:rPr lang="en-US" sz="2800" cap="none" dirty="0">
                <a:solidFill>
                  <a:schemeClr val="tx1"/>
                </a:solidFill>
                <a:latin typeface="Arial" pitchFamily="34" charset="0"/>
                <a:cs typeface="Arial" pitchFamily="34" charset="0"/>
              </a:rPr>
            </a:br>
            <a:r>
              <a:rPr lang="en-US" sz="2800" cap="none" dirty="0">
                <a:solidFill>
                  <a:schemeClr val="tx1"/>
                </a:solidFill>
                <a:latin typeface="Arial" pitchFamily="34" charset="0"/>
                <a:cs typeface="Arial" pitchFamily="34" charset="0"/>
              </a:rPr>
              <a:t>Review Criteria</a:t>
            </a:r>
            <a:endParaRPr lang="en-US" sz="2800" dirty="0">
              <a:solidFill>
                <a:schemeClr val="tx1"/>
              </a:solidFill>
            </a:endParaRPr>
          </a:p>
        </p:txBody>
      </p:sp>
      <p:sp>
        <p:nvSpPr>
          <p:cNvPr id="3" name="Content Placeholder 2"/>
          <p:cNvSpPr>
            <a:spLocks noGrp="1"/>
          </p:cNvSpPr>
          <p:nvPr>
            <p:ph sz="half" idx="1"/>
          </p:nvPr>
        </p:nvSpPr>
        <p:spPr>
          <a:xfrm>
            <a:off x="426128" y="1719070"/>
            <a:ext cx="8413072" cy="4681730"/>
          </a:xfrm>
        </p:spPr>
        <p:txBody>
          <a:bodyPr>
            <a:normAutofit fontScale="70000" lnSpcReduction="20000"/>
          </a:bodyPr>
          <a:lstStyle/>
          <a:p>
            <a:pPr marL="114300" indent="0">
              <a:spcBef>
                <a:spcPts val="0"/>
              </a:spcBef>
              <a:spcAft>
                <a:spcPts val="1200"/>
              </a:spcAft>
              <a:buNone/>
            </a:pPr>
            <a:r>
              <a:rPr lang="en-US" sz="3200" b="1" dirty="0">
                <a:solidFill>
                  <a:schemeClr val="tx1"/>
                </a:solidFill>
              </a:rPr>
              <a:t>Scoring </a:t>
            </a:r>
            <a:r>
              <a:rPr lang="en-US" sz="3200" b="1" dirty="0" smtClean="0">
                <a:solidFill>
                  <a:schemeClr val="tx1"/>
                </a:solidFill>
              </a:rPr>
              <a:t>Criteria (Cont.):</a:t>
            </a:r>
            <a:endParaRPr lang="en-US" sz="3000" b="1" dirty="0" smtClean="0">
              <a:solidFill>
                <a:schemeClr val="tx1"/>
              </a:solidFill>
            </a:endParaRPr>
          </a:p>
          <a:p>
            <a:pPr>
              <a:spcBef>
                <a:spcPts val="0"/>
              </a:spcBef>
              <a:spcAft>
                <a:spcPts val="1200"/>
              </a:spcAft>
            </a:pPr>
            <a:r>
              <a:rPr lang="en-US" sz="3000" b="1" dirty="0" smtClean="0">
                <a:solidFill>
                  <a:schemeClr val="tx1"/>
                </a:solidFill>
              </a:rPr>
              <a:t>Investigator</a:t>
            </a:r>
            <a:r>
              <a:rPr lang="en-US" sz="3000" dirty="0">
                <a:solidFill>
                  <a:schemeClr val="tx1"/>
                </a:solidFill>
              </a:rPr>
              <a:t>: Is the investigator appropriately trained and well suited to carry out this work? Is the work proposed appropriate to the experience level of the principal investigator and other researchers (if any)?</a:t>
            </a:r>
          </a:p>
          <a:p>
            <a:pPr>
              <a:spcBef>
                <a:spcPts val="0"/>
              </a:spcBef>
              <a:spcAft>
                <a:spcPts val="1200"/>
              </a:spcAft>
            </a:pPr>
            <a:r>
              <a:rPr lang="en-US" sz="3000" b="1" dirty="0">
                <a:solidFill>
                  <a:schemeClr val="tx1"/>
                </a:solidFill>
              </a:rPr>
              <a:t>Environment</a:t>
            </a:r>
            <a:r>
              <a:rPr lang="en-US" sz="3000" dirty="0">
                <a:solidFill>
                  <a:schemeClr val="tx1"/>
                </a:solidFill>
              </a:rPr>
              <a:t>: Does the scientific environment in which the work will be done contribute to the probability of success? Do the proposed experiments take advantage of unique features of the scientific environment or employ useful collaborative arrangements? Is there evidence of institutional support?</a:t>
            </a:r>
          </a:p>
          <a:p>
            <a:pPr>
              <a:spcBef>
                <a:spcPts val="0"/>
              </a:spcBef>
              <a:spcAft>
                <a:spcPts val="1200"/>
              </a:spcAft>
            </a:pPr>
            <a:r>
              <a:rPr lang="en-US" sz="3000" b="1" dirty="0">
                <a:solidFill>
                  <a:schemeClr val="tx1"/>
                </a:solidFill>
              </a:rPr>
              <a:t>Transdisciplinary</a:t>
            </a:r>
            <a:r>
              <a:rPr lang="en-US" sz="3000" dirty="0">
                <a:solidFill>
                  <a:schemeClr val="tx1"/>
                </a:solidFill>
              </a:rPr>
              <a:t> nature of the research.  Proposals which successfully bring more than one scientific discipline to bear on research questions of interest will receive additional partial point scoring to encourage transdisciplinary research</a:t>
            </a:r>
            <a:r>
              <a:rPr lang="en-US" sz="3000"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52843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latin typeface="Arial" pitchFamily="34" charset="0"/>
                <a:cs typeface="Arial" pitchFamily="34" charset="0"/>
              </a:rPr>
              <a:t>CFAR Scholar Grant for Faculty </a:t>
            </a:r>
            <a:r>
              <a:rPr lang="en-US" sz="2800" dirty="0" smtClean="0">
                <a:latin typeface="Arial" pitchFamily="34" charset="0"/>
                <a:cs typeface="Arial" pitchFamily="34" charset="0"/>
              </a:rPr>
              <a:t>Development</a:t>
            </a:r>
            <a:br>
              <a:rPr lang="en-US" sz="2800" dirty="0" smtClean="0">
                <a:latin typeface="Arial" pitchFamily="34" charset="0"/>
                <a:cs typeface="Arial" pitchFamily="34" charset="0"/>
              </a:rPr>
            </a:br>
            <a:r>
              <a:rPr lang="en-US" sz="2800" dirty="0" smtClean="0">
                <a:latin typeface="Arial" pitchFamily="34" charset="0"/>
                <a:cs typeface="Arial" pitchFamily="34" charset="0"/>
              </a:rPr>
              <a:t>Successful applications</a:t>
            </a:r>
            <a:endParaRPr lang="en-US" sz="2800" dirty="0"/>
          </a:p>
        </p:txBody>
      </p:sp>
      <p:sp>
        <p:nvSpPr>
          <p:cNvPr id="3" name="Content Placeholder 2"/>
          <p:cNvSpPr>
            <a:spLocks noGrp="1"/>
          </p:cNvSpPr>
          <p:nvPr>
            <p:ph idx="1"/>
          </p:nvPr>
        </p:nvSpPr>
        <p:spPr>
          <a:xfrm>
            <a:off x="457200" y="2133600"/>
            <a:ext cx="8229600" cy="3505200"/>
          </a:xfrm>
        </p:spPr>
        <p:txBody>
          <a:bodyPr>
            <a:normAutofit/>
          </a:bodyPr>
          <a:lstStyle/>
          <a:p>
            <a:r>
              <a:rPr lang="en-US" sz="3600" dirty="0" smtClean="0">
                <a:solidFill>
                  <a:schemeClr val="tx1"/>
                </a:solidFill>
              </a:rPr>
              <a:t>Important Topics in HIV Research</a:t>
            </a:r>
          </a:p>
          <a:p>
            <a:r>
              <a:rPr lang="en-US" sz="3600" dirty="0" smtClean="0">
                <a:solidFill>
                  <a:schemeClr val="tx1"/>
                </a:solidFill>
              </a:rPr>
              <a:t>Scientifically Sound</a:t>
            </a:r>
          </a:p>
          <a:p>
            <a:r>
              <a:rPr lang="en-US" sz="3600" dirty="0" smtClean="0">
                <a:solidFill>
                  <a:schemeClr val="tx1"/>
                </a:solidFill>
              </a:rPr>
              <a:t>Feasible to complete in 1 – 2 years</a:t>
            </a:r>
          </a:p>
          <a:p>
            <a:r>
              <a:rPr lang="en-US" sz="3600" dirty="0" smtClean="0">
                <a:solidFill>
                  <a:schemeClr val="tx1"/>
                </a:solidFill>
              </a:rPr>
              <a:t>Programmatically relevant</a:t>
            </a:r>
            <a:endParaRPr lang="en-US" sz="3600" dirty="0">
              <a:solidFill>
                <a:schemeClr val="tx1"/>
              </a:solidFill>
            </a:endParaRPr>
          </a:p>
        </p:txBody>
      </p:sp>
    </p:spTree>
    <p:extLst>
      <p:ext uri="{BB962C8B-B14F-4D97-AF65-F5344CB8AC3E}">
        <p14:creationId xmlns:p14="http://schemas.microsoft.com/office/powerpoint/2010/main" val="263283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pitchFamily="34" charset="0"/>
                <a:cs typeface="Arial" pitchFamily="34" charset="0"/>
              </a:rPr>
              <a:t>CFAR Scholar Grant for Faculty Development</a:t>
            </a:r>
            <a:br>
              <a:rPr lang="en-US" sz="2800" dirty="0">
                <a:solidFill>
                  <a:prstClr val="black"/>
                </a:solidFill>
                <a:latin typeface="Arial" pitchFamily="34" charset="0"/>
                <a:cs typeface="Arial" pitchFamily="34" charset="0"/>
              </a:rPr>
            </a:br>
            <a:r>
              <a:rPr lang="en-US" sz="2800" dirty="0">
                <a:solidFill>
                  <a:prstClr val="black"/>
                </a:solidFill>
                <a:latin typeface="Arial" pitchFamily="34" charset="0"/>
                <a:cs typeface="Arial" pitchFamily="34" charset="0"/>
              </a:rPr>
              <a:t>Successful applications</a:t>
            </a:r>
            <a:endParaRPr lang="en-US" dirty="0"/>
          </a:p>
        </p:txBody>
      </p:sp>
      <p:sp>
        <p:nvSpPr>
          <p:cNvPr id="3" name="Content Placeholder 2"/>
          <p:cNvSpPr>
            <a:spLocks noGrp="1"/>
          </p:cNvSpPr>
          <p:nvPr>
            <p:ph idx="1"/>
          </p:nvPr>
        </p:nvSpPr>
        <p:spPr/>
        <p:txBody>
          <a:bodyPr>
            <a:normAutofit/>
          </a:bodyPr>
          <a:lstStyle/>
          <a:p>
            <a:pPr marL="114300" indent="0">
              <a:buNone/>
            </a:pPr>
            <a:r>
              <a:rPr lang="en-US" sz="3200" dirty="0" smtClean="0">
                <a:solidFill>
                  <a:schemeClr val="tx1"/>
                </a:solidFill>
              </a:rPr>
              <a:t>Write for Reviewers</a:t>
            </a:r>
          </a:p>
          <a:p>
            <a:pPr lvl="1"/>
            <a:r>
              <a:rPr lang="en-US" sz="2400" dirty="0" smtClean="0">
                <a:solidFill>
                  <a:schemeClr val="tx1"/>
                </a:solidFill>
              </a:rPr>
              <a:t>Readers will be suffering from information overload</a:t>
            </a:r>
          </a:p>
          <a:p>
            <a:pPr lvl="1"/>
            <a:r>
              <a:rPr lang="en-US" sz="2400" dirty="0" smtClean="0">
                <a:solidFill>
                  <a:schemeClr val="tx1"/>
                </a:solidFill>
              </a:rPr>
              <a:t>Make organization simple, logical and easy to follow</a:t>
            </a:r>
          </a:p>
          <a:p>
            <a:pPr lvl="1"/>
            <a:r>
              <a:rPr lang="en-US" sz="2400" dirty="0" smtClean="0">
                <a:solidFill>
                  <a:schemeClr val="tx1"/>
                </a:solidFill>
              </a:rPr>
              <a:t>Remind reader of the hypothesis throughout the application</a:t>
            </a:r>
          </a:p>
          <a:p>
            <a:pPr lvl="1"/>
            <a:r>
              <a:rPr lang="en-US" sz="2400" dirty="0" smtClean="0">
                <a:solidFill>
                  <a:schemeClr val="tx1"/>
                </a:solidFill>
              </a:rPr>
              <a:t>Avoid a large number of acronyms</a:t>
            </a:r>
          </a:p>
          <a:p>
            <a:pPr lvl="1"/>
            <a:r>
              <a:rPr lang="en-US" sz="2400" dirty="0" smtClean="0">
                <a:solidFill>
                  <a:schemeClr val="tx1"/>
                </a:solidFill>
              </a:rPr>
              <a:t>Write clearly and logically</a:t>
            </a:r>
            <a:endParaRPr lang="en-US" sz="2400" dirty="0">
              <a:solidFill>
                <a:schemeClr val="tx1"/>
              </a:solidFill>
            </a:endParaRPr>
          </a:p>
        </p:txBody>
      </p:sp>
    </p:spTree>
    <p:extLst>
      <p:ext uri="{BB962C8B-B14F-4D97-AF65-F5344CB8AC3E}">
        <p14:creationId xmlns:p14="http://schemas.microsoft.com/office/powerpoint/2010/main" val="2584388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734628"/>
          </a:xfrm>
        </p:spPr>
        <p:txBody>
          <a:bodyPr>
            <a:normAutofit fontScale="90000"/>
          </a:bodyPr>
          <a:lstStyle/>
          <a:p>
            <a:r>
              <a:rPr lang="en-US" dirty="0" smtClean="0"/>
              <a:t>2012 Developmental Award Applications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7482343"/>
              </p:ext>
            </p:extLst>
          </p:nvPr>
        </p:nvGraphicFramePr>
        <p:xfrm>
          <a:off x="1600200" y="1676399"/>
          <a:ext cx="6096000" cy="4620614"/>
        </p:xfrm>
        <a:graphic>
          <a:graphicData uri="http://schemas.openxmlformats.org/drawingml/2006/table">
            <a:tbl>
              <a:tblPr firstRow="1" firstCol="1" bandRow="1">
                <a:tableStyleId>{5C22544A-7EE6-4342-B048-85BDC9FD1C3A}</a:tableStyleId>
              </a:tblPr>
              <a:tblGrid>
                <a:gridCol w="3492899"/>
                <a:gridCol w="1231501"/>
                <a:gridCol w="1371600"/>
              </a:tblGrid>
              <a:tr h="429616">
                <a:tc>
                  <a:txBody>
                    <a:bodyPr/>
                    <a:lstStyle/>
                    <a:p>
                      <a:pPr marL="0" marR="0" algn="l">
                        <a:spcBef>
                          <a:spcPts val="0"/>
                        </a:spcBef>
                        <a:spcAft>
                          <a:spcPts val="0"/>
                        </a:spcAft>
                      </a:pPr>
                      <a:r>
                        <a:rPr lang="en-US" sz="2000" dirty="0">
                          <a:effectLst/>
                        </a:rPr>
                        <a:t>Section</a:t>
                      </a:r>
                      <a:endParaRPr lang="en-US" sz="2000" dirty="0">
                        <a:effectLst/>
                        <a:latin typeface="Calibri"/>
                        <a:ea typeface="Calibri"/>
                      </a:endParaRPr>
                    </a:p>
                  </a:txBody>
                  <a:tcPr marL="68580" marR="68580" marT="0" marB="0"/>
                </a:tc>
                <a:tc>
                  <a:txBody>
                    <a:bodyPr/>
                    <a:lstStyle/>
                    <a:p>
                      <a:pPr algn="ctr"/>
                      <a:r>
                        <a:rPr lang="en-US" sz="2000" dirty="0" smtClean="0">
                          <a:effectLst/>
                          <a:latin typeface="+mn-lt"/>
                        </a:rPr>
                        <a:t>Applied</a:t>
                      </a:r>
                      <a:endParaRPr lang="en-US" sz="2000" dirty="0">
                        <a:effectLst/>
                        <a:latin typeface="+mn-lt"/>
                      </a:endParaRPr>
                    </a:p>
                  </a:txBody>
                  <a:tcPr marL="68580" marR="68580" marT="0" marB="0"/>
                </a:tc>
                <a:tc>
                  <a:txBody>
                    <a:bodyPr/>
                    <a:lstStyle/>
                    <a:p>
                      <a:pPr algn="ctr"/>
                      <a:r>
                        <a:rPr lang="en-US" sz="2000" dirty="0" smtClean="0">
                          <a:effectLst/>
                          <a:latin typeface="+mn-lt"/>
                        </a:rPr>
                        <a:t>Awarded</a:t>
                      </a:r>
                      <a:endParaRPr lang="en-US" sz="2000" dirty="0">
                        <a:effectLst/>
                        <a:latin typeface="+mn-lt"/>
                      </a:endParaRPr>
                    </a:p>
                  </a:txBody>
                  <a:tcPr marL="68580" marR="68580" marT="0" marB="0"/>
                </a:tc>
              </a:tr>
              <a:tr h="542680">
                <a:tc>
                  <a:txBody>
                    <a:bodyPr/>
                    <a:lstStyle/>
                    <a:p>
                      <a:pPr marL="0" marR="0" algn="l">
                        <a:spcBef>
                          <a:spcPts val="0"/>
                        </a:spcBef>
                        <a:spcAft>
                          <a:spcPts val="0"/>
                        </a:spcAft>
                      </a:pPr>
                      <a:r>
                        <a:rPr lang="en-US" sz="2000" dirty="0">
                          <a:effectLst/>
                        </a:rPr>
                        <a:t>Prevention Research</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a:effectLst/>
                          <a:latin typeface="+mn-lt"/>
                          <a:ea typeface="+mn-ea"/>
                        </a:rPr>
                        <a:t>5</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Calibri"/>
                        </a:rPr>
                        <a:t>2</a:t>
                      </a:r>
                      <a:endParaRPr lang="en-US" sz="2000" dirty="0">
                        <a:effectLst/>
                        <a:latin typeface="Calibri"/>
                        <a:ea typeface="Calibri"/>
                      </a:endParaRPr>
                    </a:p>
                  </a:txBody>
                  <a:tcPr marL="68580" marR="68580" marT="0" marB="0" anchor="ctr"/>
                </a:tc>
              </a:tr>
              <a:tr h="511304">
                <a:tc>
                  <a:txBody>
                    <a:bodyPr/>
                    <a:lstStyle/>
                    <a:p>
                      <a:pPr marL="0" marR="0" algn="l">
                        <a:spcBef>
                          <a:spcPts val="0"/>
                        </a:spcBef>
                        <a:spcAft>
                          <a:spcPts val="0"/>
                        </a:spcAft>
                      </a:pPr>
                      <a:r>
                        <a:rPr lang="en-US" sz="2000" dirty="0">
                          <a:effectLst/>
                        </a:rPr>
                        <a:t>Clinical Studies</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rPr>
                        <a:t>11</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Calibri"/>
                        </a:rPr>
                        <a:t>4</a:t>
                      </a:r>
                      <a:endParaRPr lang="en-US" sz="2000" dirty="0">
                        <a:effectLst/>
                        <a:latin typeface="Calibri"/>
                        <a:ea typeface="Calibri"/>
                      </a:endParaRPr>
                    </a:p>
                  </a:txBody>
                  <a:tcPr marL="68580" marR="68580" marT="0" marB="0" anchor="ctr"/>
                </a:tc>
              </a:tr>
              <a:tr h="720474">
                <a:tc>
                  <a:txBody>
                    <a:bodyPr/>
                    <a:lstStyle/>
                    <a:p>
                      <a:pPr marL="0" marR="0" algn="l">
                        <a:spcBef>
                          <a:spcPts val="0"/>
                        </a:spcBef>
                        <a:spcAft>
                          <a:spcPts val="0"/>
                        </a:spcAft>
                      </a:pPr>
                      <a:r>
                        <a:rPr lang="en-US" sz="2000" dirty="0">
                          <a:effectLst/>
                        </a:rPr>
                        <a:t>Immunology, Virology, Molecular Biology</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a:effectLst/>
                        </a:rPr>
                        <a:t>15</a:t>
                      </a:r>
                      <a:endParaRPr lang="en-US" sz="200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Calibri"/>
                        </a:rPr>
                        <a:t>3</a:t>
                      </a:r>
                      <a:endParaRPr lang="en-US" sz="2000" dirty="0">
                        <a:effectLst/>
                        <a:latin typeface="Calibri"/>
                        <a:ea typeface="Calibri"/>
                      </a:endParaRPr>
                    </a:p>
                  </a:txBody>
                  <a:tcPr marL="68580" marR="68580" marT="0" marB="0" anchor="ctr"/>
                </a:tc>
              </a:tr>
              <a:tr h="720474">
                <a:tc>
                  <a:txBody>
                    <a:bodyPr/>
                    <a:lstStyle/>
                    <a:p>
                      <a:pPr marL="0" marR="0" algn="l">
                        <a:spcBef>
                          <a:spcPts val="0"/>
                        </a:spcBef>
                        <a:spcAft>
                          <a:spcPts val="0"/>
                        </a:spcAft>
                      </a:pPr>
                      <a:r>
                        <a:rPr lang="en-US" sz="2000">
                          <a:effectLst/>
                        </a:rPr>
                        <a:t>Behavioral, SA and Social Sciences</a:t>
                      </a:r>
                      <a:endParaRPr lang="en-US" sz="2000">
                        <a:effectLst/>
                        <a:latin typeface="Calibri"/>
                        <a:ea typeface="Calibri"/>
                      </a:endParaRPr>
                    </a:p>
                  </a:txBody>
                  <a:tcPr marL="68580" marR="68580" marT="0" marB="0" anchor="ctr"/>
                </a:tc>
                <a:tc>
                  <a:txBody>
                    <a:bodyPr/>
                    <a:lstStyle/>
                    <a:p>
                      <a:pPr marL="0" marR="0" algn="ctr">
                        <a:spcBef>
                          <a:spcPts val="0"/>
                        </a:spcBef>
                        <a:spcAft>
                          <a:spcPts val="0"/>
                        </a:spcAft>
                      </a:pPr>
                      <a:r>
                        <a:rPr lang="en-US" sz="2000">
                          <a:effectLst/>
                        </a:rPr>
                        <a:t>11</a:t>
                      </a:r>
                      <a:endParaRPr lang="en-US" sz="200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Calibri"/>
                        </a:rPr>
                        <a:t>2</a:t>
                      </a:r>
                      <a:endParaRPr lang="en-US" sz="2000" dirty="0">
                        <a:effectLst/>
                        <a:latin typeface="Calibri"/>
                        <a:ea typeface="Calibri"/>
                      </a:endParaRPr>
                    </a:p>
                  </a:txBody>
                  <a:tcPr marL="68580" marR="68580" marT="0" marB="0" anchor="ctr"/>
                </a:tc>
              </a:tr>
              <a:tr h="511304">
                <a:tc>
                  <a:txBody>
                    <a:bodyPr/>
                    <a:lstStyle/>
                    <a:p>
                      <a:pPr marL="0" marR="0" algn="l">
                        <a:spcBef>
                          <a:spcPts val="0"/>
                        </a:spcBef>
                        <a:spcAft>
                          <a:spcPts val="0"/>
                        </a:spcAft>
                      </a:pPr>
                      <a:r>
                        <a:rPr lang="en-US" sz="2000">
                          <a:effectLst/>
                        </a:rPr>
                        <a:t>Epi and Biostats</a:t>
                      </a:r>
                      <a:endParaRPr lang="en-US" sz="200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a:effectLst/>
                          <a:latin typeface="+mn-lt"/>
                          <a:ea typeface="+mn-ea"/>
                        </a:rPr>
                        <a:t>4</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Calibri"/>
                        </a:rPr>
                        <a:t>1</a:t>
                      </a:r>
                      <a:endParaRPr lang="en-US" sz="2000" dirty="0">
                        <a:effectLst/>
                        <a:latin typeface="Calibri"/>
                        <a:ea typeface="Calibri"/>
                      </a:endParaRPr>
                    </a:p>
                  </a:txBody>
                  <a:tcPr marL="68580" marR="68580" marT="0" marB="0" anchor="ctr"/>
                </a:tc>
              </a:tr>
              <a:tr h="727562">
                <a:tc>
                  <a:txBody>
                    <a:bodyPr/>
                    <a:lstStyle/>
                    <a:p>
                      <a:pPr marL="0" marR="0" algn="l">
                        <a:spcBef>
                          <a:spcPts val="0"/>
                        </a:spcBef>
                        <a:spcAft>
                          <a:spcPts val="0"/>
                        </a:spcAft>
                      </a:pPr>
                      <a:r>
                        <a:rPr lang="en-US" sz="2000" dirty="0">
                          <a:effectLst/>
                        </a:rPr>
                        <a:t>Community-based Research</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a:effectLst/>
                          <a:latin typeface="+mn-lt"/>
                          <a:ea typeface="+mn-ea"/>
                        </a:rPr>
                        <a:t>3</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Calibri"/>
                        </a:rPr>
                        <a:t>1</a:t>
                      </a:r>
                      <a:endParaRPr lang="en-US" sz="2000" dirty="0">
                        <a:effectLst/>
                        <a:latin typeface="Calibri"/>
                        <a:ea typeface="Calibri"/>
                      </a:endParaRPr>
                    </a:p>
                  </a:txBody>
                  <a:tcPr marL="68580" marR="68580" marT="0" marB="0" anchor="ctr"/>
                </a:tc>
              </a:tr>
              <a:tr h="457200">
                <a:tc>
                  <a:txBody>
                    <a:bodyPr/>
                    <a:lstStyle/>
                    <a:p>
                      <a:pPr marL="0" marR="0" algn="l">
                        <a:spcBef>
                          <a:spcPts val="0"/>
                        </a:spcBef>
                        <a:spcAft>
                          <a:spcPts val="0"/>
                        </a:spcAft>
                      </a:pPr>
                      <a:r>
                        <a:rPr lang="en-US" sz="2000" dirty="0" smtClean="0">
                          <a:effectLst/>
                          <a:latin typeface="Calibri"/>
                          <a:ea typeface="Calibri"/>
                        </a:rPr>
                        <a:t>Total</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Calibri"/>
                        </a:rPr>
                        <a:t>49</a:t>
                      </a:r>
                      <a:endParaRPr lang="en-US" sz="20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Calibri"/>
                          <a:ea typeface="Calibri"/>
                        </a:rPr>
                        <a:t>13</a:t>
                      </a:r>
                      <a:endParaRPr lang="en-US" sz="2000" dirty="0">
                        <a:effectLst/>
                        <a:latin typeface="Calibri"/>
                        <a:ea typeface="Calibri"/>
                      </a:endParaRPr>
                    </a:p>
                  </a:txBody>
                  <a:tcPr marL="68580" marR="68580" marT="0" marB="0" anchor="ctr"/>
                </a:tc>
              </a:tr>
            </a:tbl>
          </a:graphicData>
        </a:graphic>
      </p:graphicFrame>
    </p:spTree>
    <p:extLst>
      <p:ext uri="{BB962C8B-B14F-4D97-AF65-F5344CB8AC3E}">
        <p14:creationId xmlns:p14="http://schemas.microsoft.com/office/powerpoint/2010/main" val="1315881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14400" y="3505200"/>
            <a:ext cx="6553200" cy="990600"/>
          </a:xfrm>
        </p:spPr>
        <p:txBody>
          <a:bodyPr>
            <a:normAutofit fontScale="25000" lnSpcReduction="20000"/>
          </a:bodyPr>
          <a:lstStyle/>
          <a:p>
            <a:r>
              <a:rPr lang="en-US" sz="9600" b="1" dirty="0" smtClean="0">
                <a:solidFill>
                  <a:schemeClr val="tx1"/>
                </a:solidFill>
              </a:rPr>
              <a:t>Immunology, Virology and molecular biology study section</a:t>
            </a:r>
          </a:p>
          <a:p>
            <a:endParaRPr lang="en-US" dirty="0"/>
          </a:p>
        </p:txBody>
      </p:sp>
      <p:sp>
        <p:nvSpPr>
          <p:cNvPr id="14338" name="Rectangle 2"/>
          <p:cNvSpPr>
            <a:spLocks noGrp="1" noChangeArrowheads="1"/>
          </p:cNvSpPr>
          <p:nvPr>
            <p:ph type="ctrTitle"/>
          </p:nvPr>
        </p:nvSpPr>
        <p:spPr/>
        <p:txBody>
          <a:bodyPr>
            <a:normAutofit fontScale="90000"/>
          </a:bodyPr>
          <a:lstStyle/>
          <a:p>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endParaRPr lang="en-US" sz="3100" b="1" i="1" dirty="0" smtClean="0">
              <a:solidFill>
                <a:schemeClr val="tx1"/>
              </a:solidFill>
              <a:latin typeface="Arial" pitchFamily="34" charset="0"/>
              <a:cs typeface="Arial" pitchFamily="34" charset="0"/>
            </a:endParaRPr>
          </a:p>
        </p:txBody>
      </p:sp>
      <p:pic>
        <p:nvPicPr>
          <p:cNvPr id="1433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762000"/>
            <a:ext cx="4047497" cy="21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49009" y="4953000"/>
            <a:ext cx="2813591" cy="369332"/>
          </a:xfrm>
          <a:prstGeom prst="rect">
            <a:avLst/>
          </a:prstGeom>
          <a:noFill/>
        </p:spPr>
        <p:txBody>
          <a:bodyPr wrap="none" rtlCol="0">
            <a:spAutoFit/>
          </a:bodyPr>
          <a:lstStyle/>
          <a:p>
            <a:pPr algn="ctr"/>
            <a:r>
              <a:rPr lang="en-US" dirty="0" smtClean="0">
                <a:solidFill>
                  <a:prstClr val="black"/>
                </a:solidFill>
              </a:rPr>
              <a:t>Joel Blankson (presenter)</a:t>
            </a:r>
            <a:endParaRPr lang="en-US" dirty="0">
              <a:solidFill>
                <a:prstClr val="black"/>
              </a:solidFill>
            </a:endParaRPr>
          </a:p>
        </p:txBody>
      </p:sp>
    </p:spTree>
    <p:extLst>
      <p:ext uri="{BB962C8B-B14F-4D97-AF65-F5344CB8AC3E}">
        <p14:creationId xmlns:p14="http://schemas.microsoft.com/office/powerpoint/2010/main" val="82028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study section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We review basically all the basic science and translational science applications</a:t>
            </a:r>
            <a:endParaRPr lang="en-US" dirty="0">
              <a:solidFill>
                <a:schemeClr val="tx1"/>
              </a:solidFill>
            </a:endParaRPr>
          </a:p>
        </p:txBody>
      </p:sp>
    </p:spTree>
    <p:extLst>
      <p:ext uri="{BB962C8B-B14F-4D97-AF65-F5344CB8AC3E}">
        <p14:creationId xmlns:p14="http://schemas.microsoft.com/office/powerpoint/2010/main" val="4188507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study section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We review basically all the basic science and translational science applications</a:t>
            </a:r>
          </a:p>
          <a:p>
            <a:endParaRPr lang="en-US" dirty="0" smtClean="0"/>
          </a:p>
          <a:p>
            <a:r>
              <a:rPr lang="en-US" dirty="0" smtClean="0">
                <a:solidFill>
                  <a:schemeClr val="tx1"/>
                </a:solidFill>
              </a:rPr>
              <a:t>We received 15 applications last cycle</a:t>
            </a:r>
            <a:endParaRPr lang="en-US" dirty="0">
              <a:solidFill>
                <a:schemeClr val="tx1"/>
              </a:solidFill>
            </a:endParaRPr>
          </a:p>
        </p:txBody>
      </p:sp>
    </p:spTree>
    <p:extLst>
      <p:ext uri="{BB962C8B-B14F-4D97-AF65-F5344CB8AC3E}">
        <p14:creationId xmlns:p14="http://schemas.microsoft.com/office/powerpoint/2010/main" val="3687321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600" dirty="0" smtClean="0">
                <a:solidFill>
                  <a:schemeClr val="tx1"/>
                </a:solidFill>
                <a:latin typeface="Arial" pitchFamily="34" charset="0"/>
                <a:cs typeface="Arial" pitchFamily="34" charset="0"/>
              </a:rPr>
              <a:t>JHU CFAR Specific Aims</a:t>
            </a:r>
          </a:p>
        </p:txBody>
      </p:sp>
      <p:sp>
        <p:nvSpPr>
          <p:cNvPr id="3" name="Content Placeholder 2"/>
          <p:cNvSpPr>
            <a:spLocks noGrp="1"/>
          </p:cNvSpPr>
          <p:nvPr>
            <p:ph idx="1"/>
          </p:nvPr>
        </p:nvSpPr>
        <p:spPr>
          <a:xfrm>
            <a:off x="685800" y="1752600"/>
            <a:ext cx="7772400" cy="4419600"/>
          </a:xfrm>
        </p:spPr>
        <p:txBody>
          <a:bodyPr>
            <a:normAutofit fontScale="92500" lnSpcReduction="20000"/>
          </a:bodyPr>
          <a:lstStyle/>
          <a:p>
            <a:pPr marL="457200" indent="-457200">
              <a:spcAft>
                <a:spcPts val="600"/>
              </a:spcAft>
              <a:buClrTx/>
              <a:buFont typeface="+mj-lt"/>
              <a:buAutoNum type="arabicPeriod"/>
              <a:defRPr/>
            </a:pPr>
            <a:r>
              <a:rPr lang="en-US" dirty="0" smtClean="0">
                <a:solidFill>
                  <a:schemeClr val="tx1"/>
                </a:solidFill>
              </a:rPr>
              <a:t>To develop a </a:t>
            </a:r>
            <a:r>
              <a:rPr lang="en-US" u="sng" dirty="0" smtClean="0">
                <a:solidFill>
                  <a:schemeClr val="tx1"/>
                </a:solidFill>
              </a:rPr>
              <a:t>new generation of HIV/AIDS researchers</a:t>
            </a:r>
            <a:r>
              <a:rPr lang="en-US" dirty="0" smtClean="0">
                <a:solidFill>
                  <a:schemeClr val="tx1"/>
                </a:solidFill>
              </a:rPr>
              <a:t> and </a:t>
            </a:r>
            <a:r>
              <a:rPr lang="en-US" u="sng" dirty="0" smtClean="0">
                <a:solidFill>
                  <a:schemeClr val="tx1"/>
                </a:solidFill>
              </a:rPr>
              <a:t>recruit under-represented minorities</a:t>
            </a:r>
            <a:r>
              <a:rPr lang="en-US" dirty="0" smtClean="0">
                <a:solidFill>
                  <a:schemeClr val="tx1"/>
                </a:solidFill>
              </a:rPr>
              <a:t> into the HIV/AIDS field</a:t>
            </a:r>
          </a:p>
          <a:p>
            <a:pPr marL="457200" indent="-457200">
              <a:spcAft>
                <a:spcPts val="600"/>
              </a:spcAft>
              <a:buClrTx/>
              <a:buFont typeface="+mj-lt"/>
              <a:buAutoNum type="arabicPeriod"/>
              <a:defRPr/>
            </a:pPr>
            <a:r>
              <a:rPr lang="en-US" dirty="0" smtClean="0">
                <a:solidFill>
                  <a:schemeClr val="tx1"/>
                </a:solidFill>
              </a:rPr>
              <a:t>To recruit new investigators from relevant disciplines into HIV/AIDS research to </a:t>
            </a:r>
            <a:r>
              <a:rPr lang="en-US" u="sng" dirty="0" smtClean="0">
                <a:solidFill>
                  <a:schemeClr val="tx1"/>
                </a:solidFill>
              </a:rPr>
              <a:t>address the growing need for knowledge in emerging areas </a:t>
            </a:r>
            <a:r>
              <a:rPr lang="en-US" dirty="0" smtClean="0">
                <a:solidFill>
                  <a:schemeClr val="tx1"/>
                </a:solidFill>
              </a:rPr>
              <a:t>that affect the </a:t>
            </a:r>
            <a:r>
              <a:rPr lang="en-US" dirty="0" smtClean="0"/>
              <a:t>HIV</a:t>
            </a:r>
            <a:r>
              <a:rPr lang="en-US" dirty="0" smtClean="0">
                <a:solidFill>
                  <a:schemeClr val="tx1"/>
                </a:solidFill>
              </a:rPr>
              <a:t> epidemic</a:t>
            </a:r>
          </a:p>
          <a:p>
            <a:pPr marL="457200" indent="-457200">
              <a:spcAft>
                <a:spcPts val="600"/>
              </a:spcAft>
              <a:buClrTx/>
              <a:buFont typeface="+mj-lt"/>
              <a:buAutoNum type="arabicPeriod"/>
              <a:defRPr/>
            </a:pPr>
            <a:r>
              <a:rPr lang="en-US" dirty="0" smtClean="0">
                <a:solidFill>
                  <a:schemeClr val="tx1"/>
                </a:solidFill>
              </a:rPr>
              <a:t>To enhance the productivity by promoting </a:t>
            </a:r>
            <a:r>
              <a:rPr lang="en-US" u="sng" dirty="0" smtClean="0">
                <a:solidFill>
                  <a:schemeClr val="tx1"/>
                </a:solidFill>
              </a:rPr>
              <a:t>transdisciplinary innovation, integration and collaboration</a:t>
            </a:r>
            <a:endParaRPr lang="en-US" dirty="0" smtClean="0">
              <a:solidFill>
                <a:schemeClr val="tx1"/>
              </a:solidFill>
            </a:endParaRPr>
          </a:p>
          <a:p>
            <a:pPr marL="457200" indent="-457200">
              <a:spcAft>
                <a:spcPts val="600"/>
              </a:spcAft>
              <a:buClrTx/>
              <a:buFont typeface="+mj-lt"/>
              <a:buAutoNum type="arabicPeriod"/>
              <a:defRPr/>
            </a:pPr>
            <a:r>
              <a:rPr lang="en-US" dirty="0" smtClean="0">
                <a:solidFill>
                  <a:schemeClr val="tx1"/>
                </a:solidFill>
              </a:rPr>
              <a:t>To mobilize the capabilities and capacity of Johns Hopkins University </a:t>
            </a:r>
            <a:r>
              <a:rPr lang="en-US" u="sng" dirty="0" smtClean="0">
                <a:solidFill>
                  <a:schemeClr val="tx1"/>
                </a:solidFill>
              </a:rPr>
              <a:t>to combat the HIV epidemic in Baltimore </a:t>
            </a:r>
            <a:r>
              <a:rPr lang="en-US" dirty="0" smtClean="0">
                <a:solidFill>
                  <a:schemeClr val="tx1"/>
                </a:solidFill>
              </a:rPr>
              <a:t>through training, outreach and community-based intervention studies.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study section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We review basically all the basic science and translational science applications</a:t>
            </a:r>
          </a:p>
          <a:p>
            <a:endParaRPr lang="en-US" dirty="0" smtClean="0">
              <a:solidFill>
                <a:schemeClr val="tx1"/>
              </a:solidFill>
            </a:endParaRPr>
          </a:p>
          <a:p>
            <a:r>
              <a:rPr lang="en-US" dirty="0" smtClean="0">
                <a:solidFill>
                  <a:schemeClr val="tx1"/>
                </a:solidFill>
              </a:rPr>
              <a:t>We received 15 applications last cycle</a:t>
            </a:r>
          </a:p>
          <a:p>
            <a:endParaRPr lang="en-US" dirty="0" smtClean="0">
              <a:solidFill>
                <a:schemeClr val="tx1"/>
              </a:solidFill>
            </a:endParaRPr>
          </a:p>
          <a:p>
            <a:r>
              <a:rPr lang="en-US" dirty="0" smtClean="0">
                <a:solidFill>
                  <a:schemeClr val="tx1"/>
                </a:solidFill>
              </a:rPr>
              <a:t>3 were funded</a:t>
            </a:r>
            <a:endParaRPr lang="en-US" dirty="0">
              <a:solidFill>
                <a:schemeClr val="tx1"/>
              </a:solidFill>
            </a:endParaRPr>
          </a:p>
        </p:txBody>
      </p:sp>
    </p:spTree>
    <p:extLst>
      <p:ext uri="{BB962C8B-B14F-4D97-AF65-F5344CB8AC3E}">
        <p14:creationId xmlns:p14="http://schemas.microsoft.com/office/powerpoint/2010/main" val="2339565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look for?</a:t>
            </a:r>
            <a:endParaRPr lang="en-US" dirty="0"/>
          </a:p>
        </p:txBody>
      </p:sp>
      <p:sp>
        <p:nvSpPr>
          <p:cNvPr id="3" name="Content Placeholder 2"/>
          <p:cNvSpPr>
            <a:spLocks noGrp="1"/>
          </p:cNvSpPr>
          <p:nvPr>
            <p:ph idx="1"/>
          </p:nvPr>
        </p:nvSpPr>
        <p:spPr/>
        <p:txBody>
          <a:bodyPr/>
          <a:lstStyle/>
          <a:p>
            <a:r>
              <a:rPr lang="en-US" dirty="0" smtClean="0">
                <a:solidFill>
                  <a:schemeClr val="tx1"/>
                </a:solidFill>
              </a:rPr>
              <a:t>Our goal is to fund the best possible science</a:t>
            </a:r>
            <a:endParaRPr lang="en-US" dirty="0">
              <a:solidFill>
                <a:schemeClr val="tx1"/>
              </a:solidFill>
            </a:endParaRPr>
          </a:p>
        </p:txBody>
      </p:sp>
    </p:spTree>
    <p:extLst>
      <p:ext uri="{BB962C8B-B14F-4D97-AF65-F5344CB8AC3E}">
        <p14:creationId xmlns:p14="http://schemas.microsoft.com/office/powerpoint/2010/main" val="1417178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look for?</a:t>
            </a:r>
            <a:endParaRPr lang="en-US" dirty="0"/>
          </a:p>
        </p:txBody>
      </p:sp>
      <p:sp>
        <p:nvSpPr>
          <p:cNvPr id="3" name="Content Placeholder 2"/>
          <p:cNvSpPr>
            <a:spLocks noGrp="1"/>
          </p:cNvSpPr>
          <p:nvPr>
            <p:ph idx="1"/>
          </p:nvPr>
        </p:nvSpPr>
        <p:spPr/>
        <p:txBody>
          <a:bodyPr/>
          <a:lstStyle/>
          <a:p>
            <a:r>
              <a:rPr lang="en-US" dirty="0" smtClean="0">
                <a:solidFill>
                  <a:schemeClr val="tx1"/>
                </a:solidFill>
              </a:rPr>
              <a:t>Our goal is to fund the best possible science</a:t>
            </a:r>
          </a:p>
          <a:p>
            <a:endParaRPr lang="en-US" dirty="0" smtClean="0">
              <a:solidFill>
                <a:schemeClr val="tx1"/>
              </a:solidFill>
            </a:endParaRPr>
          </a:p>
          <a:p>
            <a:r>
              <a:rPr lang="en-US" dirty="0" smtClean="0">
                <a:solidFill>
                  <a:schemeClr val="tx1"/>
                </a:solidFill>
              </a:rPr>
              <a:t>We look for </a:t>
            </a:r>
            <a:r>
              <a:rPr lang="en-US" u="sng" dirty="0" smtClean="0">
                <a:solidFill>
                  <a:schemeClr val="tx1"/>
                </a:solidFill>
              </a:rPr>
              <a:t>high</a:t>
            </a:r>
            <a:r>
              <a:rPr lang="en-US" dirty="0" smtClean="0">
                <a:solidFill>
                  <a:schemeClr val="tx1"/>
                </a:solidFill>
              </a:rPr>
              <a:t> </a:t>
            </a:r>
            <a:r>
              <a:rPr lang="en-US" u="sng" dirty="0" smtClean="0">
                <a:solidFill>
                  <a:schemeClr val="tx1"/>
                </a:solidFill>
              </a:rPr>
              <a:t>impact</a:t>
            </a:r>
            <a:r>
              <a:rPr lang="en-US" dirty="0" smtClean="0">
                <a:solidFill>
                  <a:schemeClr val="tx1"/>
                </a:solidFill>
              </a:rPr>
              <a:t>  proposals </a:t>
            </a:r>
            <a:endParaRPr lang="en-US" dirty="0">
              <a:solidFill>
                <a:schemeClr val="tx1"/>
              </a:solidFill>
            </a:endParaRPr>
          </a:p>
        </p:txBody>
      </p:sp>
    </p:spTree>
    <p:extLst>
      <p:ext uri="{BB962C8B-B14F-4D97-AF65-F5344CB8AC3E}">
        <p14:creationId xmlns:p14="http://schemas.microsoft.com/office/powerpoint/2010/main" val="340744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look for?</a:t>
            </a:r>
            <a:endParaRPr lang="en-US" dirty="0"/>
          </a:p>
        </p:txBody>
      </p:sp>
      <p:sp>
        <p:nvSpPr>
          <p:cNvPr id="3" name="Content Placeholder 2"/>
          <p:cNvSpPr>
            <a:spLocks noGrp="1"/>
          </p:cNvSpPr>
          <p:nvPr>
            <p:ph idx="1"/>
          </p:nvPr>
        </p:nvSpPr>
        <p:spPr/>
        <p:txBody>
          <a:bodyPr/>
          <a:lstStyle/>
          <a:p>
            <a:r>
              <a:rPr lang="en-US" dirty="0" smtClean="0">
                <a:solidFill>
                  <a:schemeClr val="tx1"/>
                </a:solidFill>
              </a:rPr>
              <a:t>Our goal is to fund the best possible science</a:t>
            </a:r>
          </a:p>
          <a:p>
            <a:endParaRPr lang="en-US" dirty="0" smtClean="0">
              <a:solidFill>
                <a:schemeClr val="tx1"/>
              </a:solidFill>
            </a:endParaRPr>
          </a:p>
          <a:p>
            <a:r>
              <a:rPr lang="en-US" dirty="0" smtClean="0">
                <a:solidFill>
                  <a:schemeClr val="tx1"/>
                </a:solidFill>
              </a:rPr>
              <a:t>We look for </a:t>
            </a:r>
            <a:r>
              <a:rPr lang="en-US" u="sng" dirty="0" smtClean="0">
                <a:solidFill>
                  <a:schemeClr val="tx1"/>
                </a:solidFill>
              </a:rPr>
              <a:t>high</a:t>
            </a:r>
            <a:r>
              <a:rPr lang="en-US" dirty="0" smtClean="0">
                <a:solidFill>
                  <a:schemeClr val="tx1"/>
                </a:solidFill>
              </a:rPr>
              <a:t> </a:t>
            </a:r>
            <a:r>
              <a:rPr lang="en-US" u="sng" dirty="0" smtClean="0">
                <a:solidFill>
                  <a:schemeClr val="tx1"/>
                </a:solidFill>
              </a:rPr>
              <a:t>impact</a:t>
            </a:r>
            <a:r>
              <a:rPr lang="en-US" dirty="0" smtClean="0">
                <a:solidFill>
                  <a:schemeClr val="tx1"/>
                </a:solidFill>
              </a:rPr>
              <a:t>  proposals </a:t>
            </a:r>
          </a:p>
          <a:p>
            <a:endParaRPr lang="en-US" dirty="0" smtClean="0">
              <a:solidFill>
                <a:schemeClr val="tx1"/>
              </a:solidFill>
            </a:endParaRPr>
          </a:p>
          <a:p>
            <a:r>
              <a:rPr lang="en-US" dirty="0" smtClean="0">
                <a:solidFill>
                  <a:schemeClr val="tx1"/>
                </a:solidFill>
              </a:rPr>
              <a:t>Impact defined as having a sustained influence on the field</a:t>
            </a:r>
          </a:p>
          <a:p>
            <a:endParaRPr lang="en-US" dirty="0" smtClean="0"/>
          </a:p>
        </p:txBody>
      </p:sp>
    </p:spTree>
    <p:extLst>
      <p:ext uri="{BB962C8B-B14F-4D97-AF65-F5344CB8AC3E}">
        <p14:creationId xmlns:p14="http://schemas.microsoft.com/office/powerpoint/2010/main" val="965279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look for?</a:t>
            </a:r>
            <a:endParaRPr lang="en-US" dirty="0"/>
          </a:p>
        </p:txBody>
      </p:sp>
      <p:sp>
        <p:nvSpPr>
          <p:cNvPr id="3" name="Content Placeholder 2"/>
          <p:cNvSpPr>
            <a:spLocks noGrp="1"/>
          </p:cNvSpPr>
          <p:nvPr>
            <p:ph idx="1"/>
          </p:nvPr>
        </p:nvSpPr>
        <p:spPr/>
        <p:txBody>
          <a:bodyPr/>
          <a:lstStyle/>
          <a:p>
            <a:r>
              <a:rPr lang="en-US" dirty="0" smtClean="0">
                <a:solidFill>
                  <a:schemeClr val="tx1"/>
                </a:solidFill>
              </a:rPr>
              <a:t>Our goal is to fund the best possible science</a:t>
            </a:r>
          </a:p>
          <a:p>
            <a:endParaRPr lang="en-US" dirty="0" smtClean="0">
              <a:solidFill>
                <a:schemeClr val="tx1"/>
              </a:solidFill>
            </a:endParaRPr>
          </a:p>
          <a:p>
            <a:r>
              <a:rPr lang="en-US" dirty="0" smtClean="0">
                <a:solidFill>
                  <a:schemeClr val="tx1"/>
                </a:solidFill>
              </a:rPr>
              <a:t>We look for </a:t>
            </a:r>
            <a:r>
              <a:rPr lang="en-US" u="sng" dirty="0" smtClean="0">
                <a:solidFill>
                  <a:schemeClr val="tx1"/>
                </a:solidFill>
              </a:rPr>
              <a:t>high</a:t>
            </a:r>
            <a:r>
              <a:rPr lang="en-US" dirty="0" smtClean="0">
                <a:solidFill>
                  <a:schemeClr val="tx1"/>
                </a:solidFill>
              </a:rPr>
              <a:t> </a:t>
            </a:r>
            <a:r>
              <a:rPr lang="en-US" u="sng" dirty="0" smtClean="0">
                <a:solidFill>
                  <a:schemeClr val="tx1"/>
                </a:solidFill>
              </a:rPr>
              <a:t>impact</a:t>
            </a:r>
            <a:r>
              <a:rPr lang="en-US" dirty="0" smtClean="0">
                <a:solidFill>
                  <a:schemeClr val="tx1"/>
                </a:solidFill>
              </a:rPr>
              <a:t>  proposals </a:t>
            </a:r>
          </a:p>
          <a:p>
            <a:endParaRPr lang="en-US" dirty="0" smtClean="0">
              <a:solidFill>
                <a:schemeClr val="tx1"/>
              </a:solidFill>
            </a:endParaRPr>
          </a:p>
          <a:p>
            <a:r>
              <a:rPr lang="en-US" dirty="0" smtClean="0">
                <a:solidFill>
                  <a:schemeClr val="tx1"/>
                </a:solidFill>
              </a:rPr>
              <a:t>Impact defined as having a sustained influence on the field</a:t>
            </a:r>
          </a:p>
          <a:p>
            <a:endParaRPr lang="en-US" dirty="0" smtClean="0">
              <a:solidFill>
                <a:schemeClr val="tx1"/>
              </a:solidFill>
            </a:endParaRPr>
          </a:p>
          <a:p>
            <a:r>
              <a:rPr lang="en-US" dirty="0" smtClean="0">
                <a:solidFill>
                  <a:schemeClr val="tx1"/>
                </a:solidFill>
              </a:rPr>
              <a:t>We’re not as interested in proposals that do not have high impact, but can be completed easily</a:t>
            </a:r>
            <a:endParaRPr lang="en-US" dirty="0">
              <a:solidFill>
                <a:schemeClr val="tx1"/>
              </a:solidFill>
            </a:endParaRPr>
          </a:p>
        </p:txBody>
      </p:sp>
    </p:spTree>
    <p:extLst>
      <p:ext uri="{BB962C8B-B14F-4D97-AF65-F5344CB8AC3E}">
        <p14:creationId xmlns:p14="http://schemas.microsoft.com/office/powerpoint/2010/main" val="2063100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look for</a:t>
            </a:r>
            <a:endParaRPr lang="en-US" dirty="0"/>
          </a:p>
        </p:txBody>
      </p:sp>
      <p:sp>
        <p:nvSpPr>
          <p:cNvPr id="3" name="Content Placeholder 2"/>
          <p:cNvSpPr>
            <a:spLocks noGrp="1"/>
          </p:cNvSpPr>
          <p:nvPr>
            <p:ph idx="1"/>
          </p:nvPr>
        </p:nvSpPr>
        <p:spPr/>
        <p:txBody>
          <a:bodyPr>
            <a:normAutofit/>
          </a:bodyPr>
          <a:lstStyle/>
          <a:p>
            <a:pPr marL="114300" indent="0">
              <a:buNone/>
            </a:pPr>
            <a:r>
              <a:rPr lang="en-US" b="1" dirty="0" smtClean="0">
                <a:solidFill>
                  <a:schemeClr val="tx1"/>
                </a:solidFill>
              </a:rPr>
              <a:t>1. Significance</a:t>
            </a:r>
            <a:r>
              <a:rPr lang="en-US" dirty="0" smtClean="0">
                <a:solidFill>
                  <a:schemeClr val="tx1"/>
                </a:solidFill>
              </a:rPr>
              <a:t>. Is this an important question?</a:t>
            </a:r>
          </a:p>
          <a:p>
            <a:pPr marL="114300" indent="0">
              <a:buNone/>
            </a:pPr>
            <a:r>
              <a:rPr lang="en-US" dirty="0" smtClean="0">
                <a:solidFill>
                  <a:schemeClr val="tx1"/>
                </a:solidFill>
              </a:rPr>
              <a:t> </a:t>
            </a:r>
          </a:p>
          <a:p>
            <a:pPr marL="114300" indent="0">
              <a:buNone/>
            </a:pPr>
            <a:r>
              <a:rPr lang="en-US" b="1" dirty="0" smtClean="0">
                <a:solidFill>
                  <a:schemeClr val="tx1"/>
                </a:solidFill>
              </a:rPr>
              <a:t>2. Investigator(s)</a:t>
            </a:r>
            <a:r>
              <a:rPr lang="en-US" dirty="0" smtClean="0">
                <a:solidFill>
                  <a:schemeClr val="tx1"/>
                </a:solidFill>
              </a:rPr>
              <a:t>. Based on stage of development</a:t>
            </a:r>
          </a:p>
          <a:p>
            <a:pPr marL="114300" indent="0">
              <a:buNone/>
            </a:pPr>
            <a:r>
              <a:rPr lang="en-US" dirty="0" smtClean="0">
                <a:solidFill>
                  <a:schemeClr val="tx1"/>
                </a:solidFill>
              </a:rPr>
              <a:t> </a:t>
            </a:r>
          </a:p>
          <a:p>
            <a:pPr marL="114300" indent="0">
              <a:buNone/>
            </a:pPr>
            <a:r>
              <a:rPr lang="en-US" b="1" dirty="0" smtClean="0">
                <a:solidFill>
                  <a:schemeClr val="tx1"/>
                </a:solidFill>
              </a:rPr>
              <a:t>3. Innovation</a:t>
            </a:r>
            <a:r>
              <a:rPr lang="en-US" dirty="0" smtClean="0">
                <a:solidFill>
                  <a:schemeClr val="tx1"/>
                </a:solidFill>
              </a:rPr>
              <a:t>. How novel are the ideas and techniques?</a:t>
            </a:r>
          </a:p>
          <a:p>
            <a:pPr marL="114300" indent="0">
              <a:buNone/>
            </a:pPr>
            <a:r>
              <a:rPr lang="en-US" dirty="0" smtClean="0">
                <a:solidFill>
                  <a:schemeClr val="tx1"/>
                </a:solidFill>
              </a:rPr>
              <a:t> </a:t>
            </a:r>
          </a:p>
          <a:p>
            <a:pPr marL="114300" indent="0">
              <a:buNone/>
            </a:pPr>
            <a:r>
              <a:rPr lang="en-US" b="1" dirty="0" smtClean="0">
                <a:solidFill>
                  <a:schemeClr val="tx1"/>
                </a:solidFill>
              </a:rPr>
              <a:t>4. Approach</a:t>
            </a:r>
            <a:r>
              <a:rPr lang="en-US" dirty="0" smtClean="0">
                <a:solidFill>
                  <a:schemeClr val="tx1"/>
                </a:solidFill>
              </a:rPr>
              <a:t>. Are the techniques likely to work? Have potential pitfalls been addressed</a:t>
            </a:r>
            <a:br>
              <a:rPr lang="en-US" dirty="0" smtClean="0">
                <a:solidFill>
                  <a:schemeClr val="tx1"/>
                </a:solidFill>
              </a:rPr>
            </a:br>
            <a:r>
              <a:rPr lang="en-US" dirty="0" smtClean="0">
                <a:solidFill>
                  <a:schemeClr val="tx1"/>
                </a:solidFill>
              </a:rPr>
              <a:t/>
            </a:r>
            <a:br>
              <a:rPr lang="en-US" dirty="0" smtClean="0">
                <a:solidFill>
                  <a:schemeClr val="tx1"/>
                </a:solidFill>
              </a:rPr>
            </a:br>
            <a:r>
              <a:rPr lang="en-US" b="1" dirty="0" smtClean="0">
                <a:solidFill>
                  <a:schemeClr val="tx1"/>
                </a:solidFill>
              </a:rPr>
              <a:t>5. Environment</a:t>
            </a:r>
            <a:r>
              <a:rPr lang="en-US" dirty="0" smtClean="0">
                <a:solidFill>
                  <a:schemeClr val="tx1"/>
                </a:solidFill>
              </a:rPr>
              <a:t>. What kind of support is available? </a:t>
            </a:r>
          </a:p>
          <a:p>
            <a:pPr>
              <a:buNone/>
            </a:pPr>
            <a:endParaRPr lang="en-US" dirty="0" smtClean="0"/>
          </a:p>
          <a:p>
            <a:endParaRPr lang="en-US" dirty="0"/>
          </a:p>
        </p:txBody>
      </p:sp>
    </p:spTree>
    <p:extLst>
      <p:ext uri="{BB962C8B-B14F-4D97-AF65-F5344CB8AC3E}">
        <p14:creationId xmlns:p14="http://schemas.microsoft.com/office/powerpoint/2010/main" val="2104018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look for</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b="1" dirty="0" smtClean="0">
                <a:solidFill>
                  <a:schemeClr val="tx1"/>
                </a:solidFill>
              </a:rPr>
              <a:t>1. Significance</a:t>
            </a:r>
            <a:r>
              <a:rPr lang="en-US" dirty="0" smtClean="0">
                <a:solidFill>
                  <a:schemeClr val="tx1"/>
                </a:solidFill>
              </a:rPr>
              <a:t>. Is this an important question?</a:t>
            </a:r>
          </a:p>
          <a:p>
            <a:pPr marL="114300" indent="0">
              <a:buNone/>
            </a:pPr>
            <a:r>
              <a:rPr lang="en-US" dirty="0" smtClean="0">
                <a:solidFill>
                  <a:schemeClr val="tx1"/>
                </a:solidFill>
              </a:rPr>
              <a:t> </a:t>
            </a:r>
          </a:p>
          <a:p>
            <a:pPr marL="114300" indent="0">
              <a:buNone/>
            </a:pPr>
            <a:r>
              <a:rPr lang="en-US" b="1" dirty="0" smtClean="0">
                <a:solidFill>
                  <a:schemeClr val="tx1"/>
                </a:solidFill>
              </a:rPr>
              <a:t>2. Investigator(s)</a:t>
            </a:r>
            <a:r>
              <a:rPr lang="en-US" dirty="0" smtClean="0">
                <a:solidFill>
                  <a:schemeClr val="tx1"/>
                </a:solidFill>
              </a:rPr>
              <a:t>. Based on stage of development</a:t>
            </a:r>
          </a:p>
          <a:p>
            <a:pPr marL="114300" indent="0">
              <a:buNone/>
            </a:pPr>
            <a:r>
              <a:rPr lang="en-US" dirty="0" smtClean="0">
                <a:solidFill>
                  <a:schemeClr val="tx1"/>
                </a:solidFill>
              </a:rPr>
              <a:t> </a:t>
            </a:r>
          </a:p>
          <a:p>
            <a:pPr marL="114300" indent="0">
              <a:buNone/>
            </a:pPr>
            <a:r>
              <a:rPr lang="en-US" b="1" dirty="0" smtClean="0">
                <a:solidFill>
                  <a:schemeClr val="tx1"/>
                </a:solidFill>
              </a:rPr>
              <a:t>3. Innovation</a:t>
            </a:r>
            <a:r>
              <a:rPr lang="en-US" dirty="0" smtClean="0">
                <a:solidFill>
                  <a:schemeClr val="tx1"/>
                </a:solidFill>
              </a:rPr>
              <a:t>. How novel are the ideas and techniques?</a:t>
            </a:r>
          </a:p>
          <a:p>
            <a:pPr marL="114300" indent="0">
              <a:buNone/>
            </a:pPr>
            <a:r>
              <a:rPr lang="en-US" dirty="0" smtClean="0">
                <a:solidFill>
                  <a:schemeClr val="tx1"/>
                </a:solidFill>
              </a:rPr>
              <a:t> </a:t>
            </a:r>
          </a:p>
          <a:p>
            <a:pPr marL="114300" indent="0">
              <a:buNone/>
            </a:pPr>
            <a:r>
              <a:rPr lang="en-US" b="1" dirty="0" smtClean="0">
                <a:solidFill>
                  <a:schemeClr val="tx1"/>
                </a:solidFill>
              </a:rPr>
              <a:t>4. Approach</a:t>
            </a:r>
            <a:r>
              <a:rPr lang="en-US" dirty="0" smtClean="0">
                <a:solidFill>
                  <a:schemeClr val="tx1"/>
                </a:solidFill>
              </a:rPr>
              <a:t>. Are the techniques likely to work? Have potential pitfalls been addressed</a:t>
            </a:r>
            <a:br>
              <a:rPr lang="en-US" dirty="0" smtClean="0">
                <a:solidFill>
                  <a:schemeClr val="tx1"/>
                </a:solidFill>
              </a:rPr>
            </a:br>
            <a:r>
              <a:rPr lang="en-US" dirty="0" smtClean="0">
                <a:solidFill>
                  <a:schemeClr val="tx1"/>
                </a:solidFill>
              </a:rPr>
              <a:t/>
            </a:r>
            <a:br>
              <a:rPr lang="en-US" dirty="0" smtClean="0">
                <a:solidFill>
                  <a:schemeClr val="tx1"/>
                </a:solidFill>
              </a:rPr>
            </a:br>
            <a:r>
              <a:rPr lang="en-US" b="1" dirty="0" smtClean="0">
                <a:solidFill>
                  <a:schemeClr val="tx1"/>
                </a:solidFill>
              </a:rPr>
              <a:t>5. Environment</a:t>
            </a:r>
            <a:r>
              <a:rPr lang="en-US" dirty="0" smtClean="0">
                <a:solidFill>
                  <a:schemeClr val="tx1"/>
                </a:solidFill>
              </a:rPr>
              <a:t>. What kind of support is available? </a:t>
            </a:r>
          </a:p>
          <a:p>
            <a:pPr marL="114300" indent="0">
              <a:buNone/>
            </a:pPr>
            <a:endParaRPr lang="en-US" dirty="0" smtClean="0">
              <a:solidFill>
                <a:schemeClr val="tx1"/>
              </a:solidFill>
            </a:endParaRPr>
          </a:p>
          <a:p>
            <a:pPr marL="114300" indent="0">
              <a:buNone/>
            </a:pPr>
            <a:r>
              <a:rPr lang="en-US" b="1" dirty="0" smtClean="0">
                <a:solidFill>
                  <a:schemeClr val="tx1"/>
                </a:solidFill>
              </a:rPr>
              <a:t>Final score is based on all of these as well as the impact of the proposal</a:t>
            </a:r>
          </a:p>
          <a:p>
            <a:pPr>
              <a:buNone/>
            </a:pPr>
            <a:endParaRPr lang="en-US" dirty="0" smtClean="0"/>
          </a:p>
          <a:p>
            <a:endParaRPr lang="en-US" dirty="0"/>
          </a:p>
        </p:txBody>
      </p:sp>
    </p:spTree>
    <p:extLst>
      <p:ext uri="{BB962C8B-B14F-4D97-AF65-F5344CB8AC3E}">
        <p14:creationId xmlns:p14="http://schemas.microsoft.com/office/powerpoint/2010/main" val="1554980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Investigators new to </a:t>
            </a:r>
            <a:r>
              <a:rPr lang="en-US" dirty="0" err="1" smtClean="0"/>
              <a:t>hiv</a:t>
            </a:r>
            <a:r>
              <a:rPr lang="en-US" dirty="0" smtClean="0"/>
              <a:t> research</a:t>
            </a:r>
            <a:endParaRPr lang="en-US" dirty="0"/>
          </a:p>
        </p:txBody>
      </p:sp>
      <p:sp>
        <p:nvSpPr>
          <p:cNvPr id="3" name="Content Placeholder 2"/>
          <p:cNvSpPr>
            <a:spLocks noGrp="1"/>
          </p:cNvSpPr>
          <p:nvPr>
            <p:ph idx="1"/>
          </p:nvPr>
        </p:nvSpPr>
        <p:spPr/>
        <p:txBody>
          <a:bodyPr/>
          <a:lstStyle/>
          <a:p>
            <a:r>
              <a:rPr lang="en-US" dirty="0" smtClean="0">
                <a:solidFill>
                  <a:schemeClr val="tx1"/>
                </a:solidFill>
              </a:rPr>
              <a:t>It’s a very good idea to find a mentor or collaborator with HIV research experience</a:t>
            </a:r>
          </a:p>
          <a:p>
            <a:r>
              <a:rPr lang="en-US" dirty="0" smtClean="0">
                <a:solidFill>
                  <a:schemeClr val="tx1"/>
                </a:solidFill>
              </a:rPr>
              <a:t>You have to demonstrate a detailed understanding of HIV biology</a:t>
            </a:r>
          </a:p>
          <a:p>
            <a:r>
              <a:rPr lang="en-US" dirty="0" smtClean="0">
                <a:solidFill>
                  <a:schemeClr val="tx1"/>
                </a:solidFill>
              </a:rPr>
              <a:t>Make sure you give a lot of background in your area</a:t>
            </a:r>
          </a:p>
          <a:p>
            <a:endParaRPr lang="en-US" dirty="0"/>
          </a:p>
        </p:txBody>
      </p:sp>
    </p:spTree>
    <p:extLst>
      <p:ext uri="{BB962C8B-B14F-4D97-AF65-F5344CB8AC3E}">
        <p14:creationId xmlns:p14="http://schemas.microsoft.com/office/powerpoint/2010/main" val="1737723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to </a:t>
            </a:r>
            <a:r>
              <a:rPr lang="en-US" dirty="0" err="1" smtClean="0"/>
              <a:t>youR</a:t>
            </a:r>
            <a:r>
              <a:rPr lang="en-US" dirty="0" smtClean="0"/>
              <a:t> grant?</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   Study section members:</a:t>
            </a:r>
          </a:p>
          <a:p>
            <a:pPr>
              <a:buNone/>
            </a:pPr>
            <a:endParaRPr lang="en-US" dirty="0" smtClean="0">
              <a:solidFill>
                <a:schemeClr val="tx1"/>
              </a:solidFill>
            </a:endParaRPr>
          </a:p>
          <a:p>
            <a:r>
              <a:rPr lang="en-US" dirty="0" smtClean="0">
                <a:solidFill>
                  <a:schemeClr val="tx1"/>
                </a:solidFill>
              </a:rPr>
              <a:t>Joel Blankson</a:t>
            </a:r>
          </a:p>
          <a:p>
            <a:r>
              <a:rPr lang="en-US" dirty="0" smtClean="0">
                <a:solidFill>
                  <a:schemeClr val="tx1"/>
                </a:solidFill>
              </a:rPr>
              <a:t>Andrea Cox</a:t>
            </a:r>
          </a:p>
          <a:p>
            <a:r>
              <a:rPr lang="en-US" dirty="0" smtClean="0">
                <a:solidFill>
                  <a:schemeClr val="tx1"/>
                </a:solidFill>
              </a:rPr>
              <a:t>Petros Karakousis</a:t>
            </a:r>
          </a:p>
          <a:p>
            <a:r>
              <a:rPr lang="en-US" dirty="0" smtClean="0">
                <a:solidFill>
                  <a:schemeClr val="tx1"/>
                </a:solidFill>
              </a:rPr>
              <a:t>Joseph Mankowski</a:t>
            </a:r>
          </a:p>
          <a:p>
            <a:r>
              <a:rPr lang="en-US" dirty="0" smtClean="0">
                <a:solidFill>
                  <a:schemeClr val="tx1"/>
                </a:solidFill>
              </a:rPr>
              <a:t>Deborah Persaud</a:t>
            </a:r>
          </a:p>
          <a:p>
            <a:r>
              <a:rPr lang="en-US" dirty="0" smtClean="0">
                <a:solidFill>
                  <a:schemeClr val="tx1"/>
                </a:solidFill>
              </a:rPr>
              <a:t>Stuart Ray</a:t>
            </a:r>
          </a:p>
          <a:p>
            <a:r>
              <a:rPr lang="en-US" dirty="0" smtClean="0">
                <a:solidFill>
                  <a:schemeClr val="tx1"/>
                </a:solidFill>
              </a:rPr>
              <a:t>Janet Siliciano</a:t>
            </a:r>
            <a:endParaRPr lang="en-US" dirty="0">
              <a:solidFill>
                <a:schemeClr val="tx1"/>
              </a:solidFill>
            </a:endParaRPr>
          </a:p>
        </p:txBody>
      </p:sp>
    </p:spTree>
    <p:extLst>
      <p:ext uri="{BB962C8B-B14F-4D97-AF65-F5344CB8AC3E}">
        <p14:creationId xmlns:p14="http://schemas.microsoft.com/office/powerpoint/2010/main" val="1773260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to </a:t>
            </a:r>
            <a:r>
              <a:rPr lang="en-US" dirty="0" err="1" smtClean="0"/>
              <a:t>youR</a:t>
            </a:r>
            <a:r>
              <a:rPr lang="en-US" dirty="0" smtClean="0"/>
              <a:t> grant?</a:t>
            </a:r>
            <a:endParaRPr lang="en-US" dirty="0"/>
          </a:p>
        </p:txBody>
      </p:sp>
      <p:sp>
        <p:nvSpPr>
          <p:cNvPr id="3" name="Content Placeholder 2"/>
          <p:cNvSpPr>
            <a:spLocks noGrp="1"/>
          </p:cNvSpPr>
          <p:nvPr>
            <p:ph idx="1"/>
          </p:nvPr>
        </p:nvSpPr>
        <p:spPr/>
        <p:txBody>
          <a:bodyPr/>
          <a:lstStyle/>
          <a:p>
            <a:r>
              <a:rPr lang="en-US" dirty="0" smtClean="0">
                <a:solidFill>
                  <a:schemeClr val="tx1"/>
                </a:solidFill>
              </a:rPr>
              <a:t>Each grant is read by 3 members of the study section</a:t>
            </a:r>
          </a:p>
          <a:p>
            <a:r>
              <a:rPr lang="en-US" dirty="0" smtClean="0">
                <a:solidFill>
                  <a:schemeClr val="tx1"/>
                </a:solidFill>
              </a:rPr>
              <a:t>Grant is presented at study section  meeting</a:t>
            </a:r>
          </a:p>
          <a:p>
            <a:r>
              <a:rPr lang="en-US" dirty="0" smtClean="0">
                <a:solidFill>
                  <a:schemeClr val="tx1"/>
                </a:solidFill>
              </a:rPr>
              <a:t>Members with conflict of interest will recuse themselves</a:t>
            </a:r>
          </a:p>
          <a:p>
            <a:r>
              <a:rPr lang="en-US" dirty="0" smtClean="0">
                <a:solidFill>
                  <a:schemeClr val="tx1"/>
                </a:solidFill>
              </a:rPr>
              <a:t>All other members of section vote on the grant</a:t>
            </a:r>
          </a:p>
          <a:p>
            <a:r>
              <a:rPr lang="en-US" dirty="0" smtClean="0">
                <a:solidFill>
                  <a:schemeClr val="tx1"/>
                </a:solidFill>
              </a:rPr>
              <a:t>Grants are then ranked based on average score</a:t>
            </a:r>
          </a:p>
          <a:p>
            <a:pPr>
              <a:buNone/>
            </a:pPr>
            <a:endParaRPr lang="en-US" dirty="0" smtClean="0"/>
          </a:p>
        </p:txBody>
      </p:sp>
    </p:spTree>
    <p:extLst>
      <p:ext uri="{BB962C8B-B14F-4D97-AF65-F5344CB8AC3E}">
        <p14:creationId xmlns:p14="http://schemas.microsoft.com/office/powerpoint/2010/main" val="69928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sz="3600" dirty="0" smtClean="0">
                <a:solidFill>
                  <a:schemeClr val="tx1"/>
                </a:solidFill>
                <a:latin typeface="Arial" pitchFamily="34" charset="0"/>
                <a:cs typeface="Arial" pitchFamily="34" charset="0"/>
              </a:rPr>
              <a:t>Themes of the CFAR</a:t>
            </a:r>
          </a:p>
        </p:txBody>
      </p:sp>
      <p:sp>
        <p:nvSpPr>
          <p:cNvPr id="16387" name="Content Placeholder 2"/>
          <p:cNvSpPr>
            <a:spLocks noGrp="1"/>
          </p:cNvSpPr>
          <p:nvPr>
            <p:ph idx="1"/>
          </p:nvPr>
        </p:nvSpPr>
        <p:spPr/>
        <p:txBody>
          <a:bodyPr>
            <a:normAutofit/>
          </a:bodyPr>
          <a:lstStyle/>
          <a:p>
            <a:pPr>
              <a:buClrTx/>
            </a:pPr>
            <a:r>
              <a:rPr lang="en-US" sz="2800" dirty="0" smtClean="0">
                <a:solidFill>
                  <a:schemeClr val="tx1"/>
                </a:solidFill>
              </a:rPr>
              <a:t>Training, supporting, mentoring new investigators</a:t>
            </a:r>
          </a:p>
          <a:p>
            <a:pPr marL="857250" lvl="2" indent="-457200">
              <a:buClrTx/>
            </a:pPr>
            <a:r>
              <a:rPr lang="en-US" sz="2400" dirty="0" smtClean="0">
                <a:solidFill>
                  <a:schemeClr val="tx1"/>
                </a:solidFill>
              </a:rPr>
              <a:t>Junior investigators and those not in HIV</a:t>
            </a:r>
          </a:p>
          <a:p>
            <a:pPr>
              <a:buClrTx/>
            </a:pPr>
            <a:r>
              <a:rPr lang="en-US" sz="2800" dirty="0" smtClean="0">
                <a:solidFill>
                  <a:schemeClr val="tx1"/>
                </a:solidFill>
              </a:rPr>
              <a:t>Addressing the Baltimore Epidemic</a:t>
            </a:r>
          </a:p>
          <a:p>
            <a:pPr>
              <a:buClrTx/>
            </a:pPr>
            <a:r>
              <a:rPr lang="en-US" sz="2800" dirty="0" smtClean="0">
                <a:solidFill>
                  <a:schemeClr val="tx1"/>
                </a:solidFill>
              </a:rPr>
              <a:t>Strengthening international collaborations and expanding junior investigator access to international research opportunities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Clinical Laboratory and</a:t>
            </a:r>
            <a:br>
              <a:rPr lang="en-US" b="1" dirty="0" smtClean="0"/>
            </a:br>
            <a:r>
              <a:rPr lang="en-US" b="1" dirty="0" smtClean="0"/>
              <a:t>Biomarkers Core</a:t>
            </a:r>
            <a:endParaRPr lang="en-US" dirty="0"/>
          </a:p>
        </p:txBody>
      </p:sp>
      <p:sp>
        <p:nvSpPr>
          <p:cNvPr id="3" name="Content Placeholder 2"/>
          <p:cNvSpPr>
            <a:spLocks noGrp="1"/>
          </p:cNvSpPr>
          <p:nvPr>
            <p:ph idx="1"/>
          </p:nvPr>
        </p:nvSpPr>
        <p:spPr/>
        <p:txBody>
          <a:bodyPr/>
          <a:lstStyle/>
          <a:p>
            <a:r>
              <a:rPr lang="en-US" dirty="0" smtClean="0">
                <a:solidFill>
                  <a:schemeClr val="tx1"/>
                </a:solidFill>
              </a:rPr>
              <a:t>Facilitates </a:t>
            </a:r>
            <a:r>
              <a:rPr lang="en-US" dirty="0" smtClean="0">
                <a:solidFill>
                  <a:schemeClr val="tx1"/>
                </a:solidFill>
              </a:rPr>
              <a:t>access to research labs, clinical labs, and core labs across the Johns Hopkins Enterprise.</a:t>
            </a:r>
          </a:p>
          <a:p>
            <a:r>
              <a:rPr lang="en-US" dirty="0" smtClean="0">
                <a:solidFill>
                  <a:schemeClr val="tx1"/>
                </a:solidFill>
              </a:rPr>
              <a:t>Provides discounted research pricing for the performance of laboratory assays.</a:t>
            </a:r>
          </a:p>
          <a:p>
            <a:r>
              <a:rPr lang="en-US" dirty="0" smtClean="0">
                <a:solidFill>
                  <a:schemeClr val="tx1"/>
                </a:solidFill>
              </a:rPr>
              <a:t>Offers consultation, training and technical support in laboratory practices.</a:t>
            </a:r>
          </a:p>
          <a:p>
            <a:r>
              <a:rPr lang="en-US" dirty="0" smtClean="0">
                <a:solidFill>
                  <a:schemeClr val="tx1"/>
                </a:solidFill>
              </a:rPr>
              <a:t>Provides guidance in meeting regulatory requirements.</a:t>
            </a:r>
          </a:p>
          <a:p>
            <a:r>
              <a:rPr lang="en-US" dirty="0" smtClean="0">
                <a:solidFill>
                  <a:schemeClr val="tx1"/>
                </a:solidFill>
              </a:rPr>
              <a:t>Offers </a:t>
            </a:r>
            <a:r>
              <a:rPr lang="en-US" dirty="0" err="1" smtClean="0">
                <a:solidFill>
                  <a:schemeClr val="tx1"/>
                </a:solidFill>
              </a:rPr>
              <a:t>biospecimen</a:t>
            </a:r>
            <a:r>
              <a:rPr lang="en-US" dirty="0" smtClean="0">
                <a:solidFill>
                  <a:schemeClr val="tx1"/>
                </a:solidFill>
              </a:rPr>
              <a:t> storage, and potential access to samples banked by other researchers.</a:t>
            </a:r>
            <a:endParaRPr lang="en-US" dirty="0">
              <a:solidFill>
                <a:schemeClr val="tx1"/>
              </a:solidFill>
            </a:endParaRPr>
          </a:p>
        </p:txBody>
      </p:sp>
    </p:spTree>
    <p:extLst>
      <p:ext uri="{BB962C8B-B14F-4D97-AF65-F5344CB8AC3E}">
        <p14:creationId xmlns:p14="http://schemas.microsoft.com/office/powerpoint/2010/main" val="2476439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838200"/>
            <a:ext cx="7772400" cy="1143000"/>
          </a:xfrm>
        </p:spPr>
        <p:txBody>
          <a:bodyPr>
            <a:normAutofit fontScale="90000"/>
          </a:bodyPr>
          <a:lstStyle/>
          <a:p>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Johns Hopkins University CFAR</a:t>
            </a: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endParaRPr lang="en-US" sz="3100" b="1" i="1" dirty="0" smtClean="0">
              <a:solidFill>
                <a:schemeClr val="tx1"/>
              </a:solidFill>
              <a:latin typeface="Arial" pitchFamily="34" charset="0"/>
              <a:cs typeface="Arial" pitchFamily="34" charset="0"/>
            </a:endParaRP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9503" y="3276600"/>
            <a:ext cx="4047497" cy="21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1981200"/>
            <a:ext cx="5867400" cy="369332"/>
          </a:xfrm>
          <a:prstGeom prst="rect">
            <a:avLst/>
          </a:prstGeom>
          <a:noFill/>
        </p:spPr>
        <p:txBody>
          <a:bodyPr wrap="square" rtlCol="0">
            <a:spAutoFit/>
          </a:bodyPr>
          <a:lstStyle/>
          <a:p>
            <a:pPr algn="ctr"/>
            <a:r>
              <a:rPr lang="en-US" b="1" i="1" dirty="0" smtClean="0">
                <a:solidFill>
                  <a:srgbClr val="FF0000"/>
                </a:solidFill>
              </a:rPr>
              <a:t>Clinical Core      </a:t>
            </a:r>
            <a:r>
              <a:rPr lang="en-US" dirty="0" smtClean="0">
                <a:solidFill>
                  <a:prstClr val="black"/>
                </a:solidFill>
              </a:rPr>
              <a:t>(Justin C McArthur: Co-director)</a:t>
            </a:r>
            <a:endParaRPr lang="en-US" dirty="0">
              <a:solidFill>
                <a:prstClr val="black"/>
              </a:solidFill>
            </a:endParaRPr>
          </a:p>
        </p:txBody>
      </p:sp>
    </p:spTree>
    <p:extLst>
      <p:ext uri="{BB962C8B-B14F-4D97-AF65-F5344CB8AC3E}">
        <p14:creationId xmlns:p14="http://schemas.microsoft.com/office/powerpoint/2010/main" val="14902138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381000"/>
            <a:ext cx="8260672" cy="1066799"/>
          </a:xfrm>
        </p:spPr>
        <p:txBody>
          <a:bodyPr>
            <a:normAutofit fontScale="90000"/>
          </a:bodyPr>
          <a:lstStyle/>
          <a:p>
            <a:r>
              <a:rPr lang="en-US" b="1" dirty="0" smtClean="0">
                <a:solidFill>
                  <a:srgbClr val="002060"/>
                </a:solidFill>
              </a:rPr>
              <a:t/>
            </a:r>
            <a:br>
              <a:rPr lang="en-US" b="1" dirty="0" smtClean="0">
                <a:solidFill>
                  <a:srgbClr val="002060"/>
                </a:solidFill>
              </a:rPr>
            </a:br>
            <a:r>
              <a:rPr lang="en-US" b="1" dirty="0" smtClean="0">
                <a:solidFill>
                  <a:srgbClr val="002060"/>
                </a:solidFill>
              </a:rPr>
              <a:t>Leadership </a:t>
            </a:r>
            <a:r>
              <a:rPr lang="en-US" b="1" dirty="0">
                <a:solidFill>
                  <a:srgbClr val="002060"/>
                </a:solidFill>
              </a:rPr>
              <a:t>&amp; </a:t>
            </a:r>
            <a:r>
              <a:rPr lang="en-US" b="1" dirty="0" smtClean="0">
                <a:solidFill>
                  <a:srgbClr val="002060"/>
                </a:solidFill>
              </a:rPr>
              <a:t>Staff</a:t>
            </a:r>
            <a:br>
              <a:rPr lang="en-US" b="1" dirty="0" smtClean="0">
                <a:solidFill>
                  <a:srgbClr val="002060"/>
                </a:solidFill>
              </a:rPr>
            </a:br>
            <a:r>
              <a:rPr lang="en-US" b="1" dirty="0" smtClean="0">
                <a:solidFill>
                  <a:srgbClr val="002060"/>
                </a:solidFill>
              </a:rPr>
              <a:t>Clinical Core</a:t>
            </a:r>
            <a:r>
              <a:rPr lang="en-US" b="1" dirty="0">
                <a:solidFill>
                  <a:srgbClr val="002060"/>
                </a:solidFill>
              </a:rPr>
              <a:t/>
            </a:r>
            <a:br>
              <a:rPr lang="en-US" b="1" dirty="0">
                <a:solidFill>
                  <a:srgbClr val="002060"/>
                </a:solidFill>
              </a:rPr>
            </a:br>
            <a:endParaRPr lang="en-US" dirty="0"/>
          </a:p>
        </p:txBody>
      </p:sp>
      <p:sp>
        <p:nvSpPr>
          <p:cNvPr id="3" name="Content Placeholder 2"/>
          <p:cNvSpPr>
            <a:spLocks noGrp="1"/>
          </p:cNvSpPr>
          <p:nvPr>
            <p:ph idx="1"/>
          </p:nvPr>
        </p:nvSpPr>
        <p:spPr>
          <a:xfrm>
            <a:off x="457200" y="1600200"/>
            <a:ext cx="8229600" cy="4648200"/>
          </a:xfrm>
          <a:solidFill>
            <a:schemeClr val="bg1"/>
          </a:solidFill>
        </p:spPr>
        <p:txBody>
          <a:bodyPr>
            <a:normAutofit fontScale="47500" lnSpcReduction="20000"/>
          </a:bodyPr>
          <a:lstStyle/>
          <a:p>
            <a:r>
              <a:rPr lang="en-US" b="1" dirty="0" smtClean="0">
                <a:solidFill>
                  <a:srgbClr val="002060"/>
                </a:solidFill>
                <a:hlinkClick r:id="rId3"/>
              </a:rPr>
              <a:t>Richard </a:t>
            </a:r>
            <a:r>
              <a:rPr lang="en-US" b="1" dirty="0">
                <a:solidFill>
                  <a:srgbClr val="002060"/>
                </a:solidFill>
                <a:hlinkClick r:id="rId3"/>
              </a:rPr>
              <a:t>Moore, MD</a:t>
            </a:r>
            <a:endParaRPr lang="en-US" b="1" dirty="0">
              <a:solidFill>
                <a:srgbClr val="002060"/>
              </a:solidFill>
            </a:endParaRPr>
          </a:p>
          <a:p>
            <a:r>
              <a:rPr lang="en-US" b="1" dirty="0">
                <a:solidFill>
                  <a:srgbClr val="002060"/>
                </a:solidFill>
              </a:rPr>
              <a:t>Director, Clinical </a:t>
            </a:r>
            <a:r>
              <a:rPr lang="en-US" b="1" dirty="0" smtClean="0">
                <a:solidFill>
                  <a:srgbClr val="002060"/>
                </a:solidFill>
              </a:rPr>
              <a:t>Core</a:t>
            </a:r>
          </a:p>
          <a:p>
            <a:endParaRPr lang="en-US" b="1" dirty="0">
              <a:solidFill>
                <a:srgbClr val="002060"/>
              </a:solidFill>
            </a:endParaRPr>
          </a:p>
          <a:p>
            <a:r>
              <a:rPr lang="en-US" b="1" dirty="0" smtClean="0">
                <a:solidFill>
                  <a:srgbClr val="002060"/>
                </a:solidFill>
                <a:hlinkClick r:id="rId4"/>
              </a:rPr>
              <a:t>Jason </a:t>
            </a:r>
            <a:r>
              <a:rPr lang="en-US" b="1" dirty="0">
                <a:solidFill>
                  <a:srgbClr val="002060"/>
                </a:solidFill>
                <a:hlinkClick r:id="rId4"/>
              </a:rPr>
              <a:t>Farley, PhD, MPH, CRNP, FAAN</a:t>
            </a:r>
            <a:endParaRPr lang="en-US" b="1" dirty="0">
              <a:solidFill>
                <a:srgbClr val="002060"/>
              </a:solidFill>
            </a:endParaRPr>
          </a:p>
          <a:p>
            <a:r>
              <a:rPr lang="en-US" b="1" dirty="0">
                <a:solidFill>
                  <a:srgbClr val="002060"/>
                </a:solidFill>
              </a:rPr>
              <a:t>Co-director, Clinical Core</a:t>
            </a:r>
          </a:p>
          <a:p>
            <a:endParaRPr lang="en-US" b="1" dirty="0" smtClean="0">
              <a:solidFill>
                <a:srgbClr val="002060"/>
              </a:solidFill>
              <a:hlinkClick r:id=""/>
            </a:endParaRPr>
          </a:p>
          <a:p>
            <a:r>
              <a:rPr lang="en-US" b="1" dirty="0" smtClean="0">
                <a:solidFill>
                  <a:srgbClr val="002060"/>
                </a:solidFill>
                <a:hlinkClick r:id=""/>
              </a:rPr>
              <a:t>Justin </a:t>
            </a:r>
            <a:r>
              <a:rPr lang="en-US" b="1" dirty="0">
                <a:solidFill>
                  <a:srgbClr val="002060"/>
                </a:solidFill>
                <a:hlinkClick r:id="rId5"/>
              </a:rPr>
              <a:t>McArthur, MBBS, MPH</a:t>
            </a:r>
            <a:endParaRPr lang="en-US" b="1" dirty="0">
              <a:solidFill>
                <a:srgbClr val="002060"/>
              </a:solidFill>
            </a:endParaRPr>
          </a:p>
          <a:p>
            <a:r>
              <a:rPr lang="en-US" b="1" dirty="0">
                <a:solidFill>
                  <a:srgbClr val="002060"/>
                </a:solidFill>
              </a:rPr>
              <a:t>Co-director, Clinical </a:t>
            </a:r>
            <a:r>
              <a:rPr lang="en-US" b="1" dirty="0" smtClean="0">
                <a:solidFill>
                  <a:srgbClr val="002060"/>
                </a:solidFill>
              </a:rPr>
              <a:t>Core</a:t>
            </a:r>
          </a:p>
          <a:p>
            <a:r>
              <a:rPr lang="en-US" b="1" dirty="0" smtClean="0">
                <a:solidFill>
                  <a:srgbClr val="002060"/>
                </a:solidFill>
              </a:rPr>
              <a:t>Director, Department of Neurology</a:t>
            </a:r>
            <a:endParaRPr lang="en-US" b="1" dirty="0">
              <a:solidFill>
                <a:srgbClr val="002060"/>
              </a:solidFill>
            </a:endParaRPr>
          </a:p>
          <a:p>
            <a:endParaRPr lang="en-US" b="1" dirty="0" smtClean="0">
              <a:solidFill>
                <a:srgbClr val="002060"/>
              </a:solidFill>
              <a:hlinkClick r:id=""/>
            </a:endParaRPr>
          </a:p>
          <a:p>
            <a:r>
              <a:rPr lang="en-US" b="1" dirty="0" smtClean="0">
                <a:solidFill>
                  <a:srgbClr val="002060"/>
                </a:solidFill>
                <a:hlinkClick r:id=""/>
              </a:rPr>
              <a:t>Shruti </a:t>
            </a:r>
            <a:r>
              <a:rPr lang="en-US" b="1" dirty="0">
                <a:solidFill>
                  <a:srgbClr val="002060"/>
                </a:solidFill>
                <a:hlinkClick r:id="rId6"/>
              </a:rPr>
              <a:t>Mehta, PhD, MPH</a:t>
            </a:r>
            <a:endParaRPr lang="en-US" b="1" dirty="0">
              <a:solidFill>
                <a:srgbClr val="002060"/>
              </a:solidFill>
            </a:endParaRPr>
          </a:p>
          <a:p>
            <a:r>
              <a:rPr lang="en-US" b="1" dirty="0">
                <a:solidFill>
                  <a:srgbClr val="002060"/>
                </a:solidFill>
              </a:rPr>
              <a:t>Co-Director, Clinical Core</a:t>
            </a:r>
            <a:br>
              <a:rPr lang="en-US" b="1" dirty="0">
                <a:solidFill>
                  <a:srgbClr val="002060"/>
                </a:solidFill>
              </a:rPr>
            </a:br>
            <a:r>
              <a:rPr lang="en-US" b="1" dirty="0">
                <a:solidFill>
                  <a:srgbClr val="002060"/>
                </a:solidFill>
              </a:rPr>
              <a:t>Co-director, Substance Use SWG</a:t>
            </a:r>
          </a:p>
          <a:p>
            <a:endParaRPr lang="en-US" b="1" dirty="0" smtClean="0">
              <a:solidFill>
                <a:srgbClr val="002060"/>
              </a:solidFill>
              <a:hlinkClick r:id=""/>
            </a:endParaRPr>
          </a:p>
          <a:p>
            <a:r>
              <a:rPr lang="en-US" b="1" dirty="0" smtClean="0">
                <a:solidFill>
                  <a:srgbClr val="002060"/>
                </a:solidFill>
                <a:hlinkClick r:id=""/>
              </a:rPr>
              <a:t>David </a:t>
            </a:r>
            <a:r>
              <a:rPr lang="en-US" b="1" dirty="0">
                <a:solidFill>
                  <a:srgbClr val="002060"/>
                </a:solidFill>
                <a:hlinkClick r:id="rId7"/>
              </a:rPr>
              <a:t>Thomas, MD, MPH</a:t>
            </a:r>
            <a:endParaRPr lang="en-US" b="1" dirty="0">
              <a:solidFill>
                <a:srgbClr val="002060"/>
              </a:solidFill>
            </a:endParaRPr>
          </a:p>
          <a:p>
            <a:r>
              <a:rPr lang="en-US" b="1" dirty="0">
                <a:solidFill>
                  <a:srgbClr val="002060"/>
                </a:solidFill>
              </a:rPr>
              <a:t>Co-director, Clinical </a:t>
            </a:r>
            <a:r>
              <a:rPr lang="en-US" b="1" dirty="0" smtClean="0">
                <a:solidFill>
                  <a:srgbClr val="002060"/>
                </a:solidFill>
              </a:rPr>
              <a:t>Core</a:t>
            </a:r>
          </a:p>
          <a:p>
            <a:r>
              <a:rPr lang="en-US" b="1" dirty="0" smtClean="0">
                <a:solidFill>
                  <a:srgbClr val="002060"/>
                </a:solidFill>
              </a:rPr>
              <a:t>Director, Division of ID</a:t>
            </a:r>
            <a:endParaRPr lang="en-US" b="1" dirty="0">
              <a:solidFill>
                <a:srgbClr val="002060"/>
              </a:solidFill>
            </a:endParaRPr>
          </a:p>
          <a:p>
            <a:endParaRPr lang="en-US" b="1" dirty="0" smtClean="0">
              <a:solidFill>
                <a:srgbClr val="002060"/>
              </a:solidFill>
              <a:hlinkClick r:id=""/>
            </a:endParaRPr>
          </a:p>
          <a:p>
            <a:r>
              <a:rPr lang="en-US" b="1" dirty="0" smtClean="0">
                <a:solidFill>
                  <a:srgbClr val="002060"/>
                </a:solidFill>
                <a:hlinkClick r:id=""/>
              </a:rPr>
              <a:t>Holly </a:t>
            </a:r>
            <a:r>
              <a:rPr lang="en-US" b="1" dirty="0">
                <a:solidFill>
                  <a:srgbClr val="002060"/>
                </a:solidFill>
                <a:hlinkClick r:id="rId8"/>
              </a:rPr>
              <a:t>Taylor, PhD, MPH</a:t>
            </a:r>
            <a:endParaRPr lang="en-US" b="1" dirty="0">
              <a:solidFill>
                <a:srgbClr val="002060"/>
              </a:solidFill>
            </a:endParaRPr>
          </a:p>
          <a:p>
            <a:r>
              <a:rPr lang="en-US" b="1" dirty="0">
                <a:solidFill>
                  <a:srgbClr val="002060"/>
                </a:solidFill>
              </a:rPr>
              <a:t>Co-director, Bioethics and Human Rights Scientific Working Group</a:t>
            </a:r>
            <a:br>
              <a:rPr lang="en-US" b="1" dirty="0">
                <a:solidFill>
                  <a:srgbClr val="002060"/>
                </a:solidFill>
              </a:rPr>
            </a:br>
            <a:r>
              <a:rPr lang="en-US" b="1" dirty="0">
                <a:solidFill>
                  <a:srgbClr val="002060"/>
                </a:solidFill>
              </a:rPr>
              <a:t>Member, Clinical Core</a:t>
            </a:r>
          </a:p>
          <a:p>
            <a:endParaRPr lang="en-US" b="1" dirty="0" smtClean="0">
              <a:solidFill>
                <a:srgbClr val="002060"/>
              </a:solidFill>
              <a:hlinkClick r:id=""/>
            </a:endParaRPr>
          </a:p>
          <a:p>
            <a:r>
              <a:rPr lang="en-US" b="1" dirty="0" smtClean="0">
                <a:solidFill>
                  <a:srgbClr val="002060"/>
                </a:solidFill>
                <a:hlinkClick r:id=""/>
              </a:rPr>
              <a:t>Lois </a:t>
            </a:r>
            <a:r>
              <a:rPr lang="en-US" b="1" dirty="0">
                <a:solidFill>
                  <a:srgbClr val="002060"/>
                </a:solidFill>
                <a:hlinkClick r:id="rId9"/>
              </a:rPr>
              <a:t>Eldred, DR.P.H.</a:t>
            </a:r>
            <a:endParaRPr lang="en-US" b="1" dirty="0">
              <a:solidFill>
                <a:srgbClr val="002060"/>
              </a:solidFill>
            </a:endParaRPr>
          </a:p>
          <a:p>
            <a:r>
              <a:rPr lang="en-US" b="1" dirty="0">
                <a:solidFill>
                  <a:srgbClr val="002060"/>
                </a:solidFill>
              </a:rPr>
              <a:t>Senior Manager, Clinical </a:t>
            </a:r>
            <a:r>
              <a:rPr lang="en-US" b="1" dirty="0" smtClean="0">
                <a:solidFill>
                  <a:srgbClr val="002060"/>
                </a:solidFill>
              </a:rPr>
              <a:t>Core</a:t>
            </a:r>
          </a:p>
          <a:p>
            <a:pPr marL="114300" indent="0">
              <a:buNone/>
            </a:pPr>
            <a:endParaRPr lang="en-US" b="1" dirty="0">
              <a:solidFill>
                <a:srgbClr val="002060"/>
              </a:solidFill>
            </a:endParaRPr>
          </a:p>
          <a:p>
            <a:r>
              <a:rPr lang="en-US" b="1" dirty="0" err="1" smtClean="0">
                <a:solidFill>
                  <a:srgbClr val="002060"/>
                </a:solidFill>
                <a:hlinkClick r:id="rId10"/>
              </a:rPr>
              <a:t>Anitha</a:t>
            </a:r>
            <a:r>
              <a:rPr lang="en-US" b="1" dirty="0" smtClean="0">
                <a:solidFill>
                  <a:srgbClr val="002060"/>
                </a:solidFill>
                <a:hlinkClick r:id="rId10"/>
              </a:rPr>
              <a:t> </a:t>
            </a:r>
            <a:r>
              <a:rPr lang="en-US" b="1" dirty="0" err="1" smtClean="0">
                <a:solidFill>
                  <a:srgbClr val="002060"/>
                </a:solidFill>
                <a:hlinkClick r:id="rId10"/>
              </a:rPr>
              <a:t>Devadason</a:t>
            </a:r>
            <a:endParaRPr lang="en-US" b="1" dirty="0">
              <a:solidFill>
                <a:srgbClr val="002060"/>
              </a:solidFill>
            </a:endParaRPr>
          </a:p>
          <a:p>
            <a:r>
              <a:rPr lang="en-US" b="1" dirty="0">
                <a:solidFill>
                  <a:srgbClr val="002060"/>
                </a:solidFill>
              </a:rPr>
              <a:t>Senior Research Coordinator, Clinical Core</a:t>
            </a:r>
          </a:p>
          <a:p>
            <a:endParaRPr lang="en-US"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2887" y="1828800"/>
            <a:ext cx="10382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723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79773"/>
            <a:ext cx="8260672" cy="1039427"/>
          </a:xfrm>
        </p:spPr>
        <p:txBody>
          <a:bodyPr>
            <a:normAutofit fontScale="90000"/>
          </a:bodyPr>
          <a:lstStyle/>
          <a:p>
            <a:r>
              <a:rPr lang="en-US" dirty="0" smtClean="0"/>
              <a:t>Clinical core: Scientific Landscape</a:t>
            </a:r>
            <a:endParaRPr lang="en-US" dirty="0"/>
          </a:p>
        </p:txBody>
      </p:sp>
      <p:sp>
        <p:nvSpPr>
          <p:cNvPr id="3" name="Content Placeholder 2"/>
          <p:cNvSpPr>
            <a:spLocks noGrp="1"/>
          </p:cNvSpPr>
          <p:nvPr>
            <p:ph idx="1"/>
          </p:nvPr>
        </p:nvSpPr>
        <p:spPr>
          <a:xfrm>
            <a:off x="304800" y="1143000"/>
            <a:ext cx="8610600" cy="4953000"/>
          </a:xfrm>
          <a:solidFill>
            <a:schemeClr val="bg1"/>
          </a:solidFill>
        </p:spPr>
        <p:txBody>
          <a:bodyPr>
            <a:noAutofit/>
          </a:bodyPr>
          <a:lstStyle/>
          <a:p>
            <a:r>
              <a:rPr lang="en-US" sz="1300" b="1" dirty="0">
                <a:solidFill>
                  <a:srgbClr val="FF0000"/>
                </a:solidFill>
              </a:rPr>
              <a:t>Clinical Core</a:t>
            </a:r>
          </a:p>
          <a:p>
            <a:r>
              <a:rPr lang="en-US" sz="1300" b="1" dirty="0"/>
              <a:t>The Clinical Core provides strategic direction and infrastructure to increase patient-oriented collaborative clinical and translational research by the JHU investigative community</a:t>
            </a:r>
            <a:r>
              <a:rPr lang="en-US" sz="1300" b="1" dirty="0" smtClean="0"/>
              <a:t>.</a:t>
            </a:r>
          </a:p>
          <a:p>
            <a:r>
              <a:rPr lang="en-US" sz="1300" b="1" dirty="0" smtClean="0">
                <a:solidFill>
                  <a:srgbClr val="FF0000"/>
                </a:solidFill>
              </a:rPr>
              <a:t>Who </a:t>
            </a:r>
            <a:r>
              <a:rPr lang="en-US" sz="1300" b="1" dirty="0">
                <a:solidFill>
                  <a:srgbClr val="FF0000"/>
                </a:solidFill>
              </a:rPr>
              <a:t>are we?</a:t>
            </a:r>
          </a:p>
          <a:p>
            <a:r>
              <a:rPr lang="en-US" sz="1300" b="1" dirty="0"/>
              <a:t>Five co-directors from the Johns Hopkins Schools of Medicine, Nursing and Public Health, with domestic and international HIV-related research.</a:t>
            </a:r>
          </a:p>
          <a:p>
            <a:r>
              <a:rPr lang="en-US" sz="1300" b="1" dirty="0" smtClean="0">
                <a:solidFill>
                  <a:srgbClr val="FF0000"/>
                </a:solidFill>
              </a:rPr>
              <a:t>What </a:t>
            </a:r>
            <a:r>
              <a:rPr lang="en-US" sz="1300" b="1" dirty="0">
                <a:solidFill>
                  <a:srgbClr val="FF0000"/>
                </a:solidFill>
              </a:rPr>
              <a:t>is our Scientific Agenda?</a:t>
            </a:r>
          </a:p>
          <a:p>
            <a:r>
              <a:rPr lang="en-US" sz="1300" b="1" dirty="0"/>
              <a:t>Treatment and clinical progression of HIV-infection and associated opportunistic illness,</a:t>
            </a:r>
          </a:p>
          <a:p>
            <a:r>
              <a:rPr lang="en-US" sz="1300" b="1" dirty="0"/>
              <a:t>Important co-infections (TB, viral hepatitis, etc.)</a:t>
            </a:r>
          </a:p>
          <a:p>
            <a:r>
              <a:rPr lang="en-US" sz="1300" b="1" dirty="0"/>
              <a:t>Emerging non-infectious co-morbidities (cardiovascular, kidney, endocrine/metabolic, neurocognitive, and malignancy) and substance abuse.   </a:t>
            </a:r>
          </a:p>
          <a:p>
            <a:r>
              <a:rPr lang="en-US" sz="1300" b="1" dirty="0" smtClean="0">
                <a:solidFill>
                  <a:srgbClr val="FF0000"/>
                </a:solidFill>
              </a:rPr>
              <a:t>What </a:t>
            </a:r>
            <a:r>
              <a:rPr lang="en-US" sz="1300" b="1" dirty="0">
                <a:solidFill>
                  <a:srgbClr val="FF0000"/>
                </a:solidFill>
              </a:rPr>
              <a:t>can we provide?</a:t>
            </a:r>
          </a:p>
          <a:p>
            <a:r>
              <a:rPr lang="en-US" sz="1300" b="1" dirty="0"/>
              <a:t>Consultation on design, implementation and analysis of clinical and translational studies</a:t>
            </a:r>
          </a:p>
          <a:p>
            <a:r>
              <a:rPr lang="en-US" sz="1300" b="1" dirty="0"/>
              <a:t>Expertise with data base management</a:t>
            </a:r>
          </a:p>
          <a:p>
            <a:r>
              <a:rPr lang="en-US" sz="1300" b="1" dirty="0"/>
              <a:t>Research coordination- </a:t>
            </a:r>
          </a:p>
          <a:p>
            <a:pPr lvl="1"/>
            <a:r>
              <a:rPr lang="en-US" sz="1200" b="1" dirty="0"/>
              <a:t>Assistance with Johns Hopkins IRB submissions</a:t>
            </a:r>
          </a:p>
          <a:p>
            <a:pPr lvl="1"/>
            <a:r>
              <a:rPr lang="en-US" sz="1200" b="1" dirty="0"/>
              <a:t>Assistance in conducting clinical and translational studies (patient recruitment, informed consent, phlebotomy, data form completion, follow-up)</a:t>
            </a:r>
          </a:p>
          <a:p>
            <a:r>
              <a:rPr lang="en-US" sz="1300" b="1" dirty="0"/>
              <a:t>International research awards for junior </a:t>
            </a:r>
            <a:r>
              <a:rPr lang="en-US" sz="1300" b="1" dirty="0" smtClean="0"/>
              <a:t>faculty, </a:t>
            </a:r>
            <a:r>
              <a:rPr lang="en-US" sz="1300" b="1" dirty="0"/>
              <a:t>and those new to HIV research</a:t>
            </a:r>
          </a:p>
          <a:p>
            <a:r>
              <a:rPr lang="en-US" sz="1300" b="1" dirty="0"/>
              <a:t>Year 1 (2012-2013) </a:t>
            </a:r>
            <a:r>
              <a:rPr lang="en-US" sz="1300" b="1" dirty="0" smtClean="0"/>
              <a:t>focused </a:t>
            </a:r>
            <a:r>
              <a:rPr lang="en-US" sz="1300" b="1" dirty="0"/>
              <a:t>on HIV and Aging </a:t>
            </a:r>
            <a:r>
              <a:rPr lang="en-US" sz="1300" b="1" dirty="0" smtClean="0"/>
              <a:t>and enabled </a:t>
            </a:r>
            <a:r>
              <a:rPr lang="en-US" sz="1300" b="1" dirty="0"/>
              <a:t>the Clinical Core to reach across Schools and Departments to foster collaboration among young investigators and encourage </a:t>
            </a:r>
            <a:r>
              <a:rPr lang="en-US" sz="1300" b="1" dirty="0" smtClean="0"/>
              <a:t>researchers in aging to </a:t>
            </a:r>
            <a:r>
              <a:rPr lang="en-US" sz="1300" b="1" dirty="0"/>
              <a:t>incorporate HIV into their portfolios. </a:t>
            </a:r>
          </a:p>
        </p:txBody>
      </p:sp>
    </p:spTree>
    <p:extLst>
      <p:ext uri="{BB962C8B-B14F-4D97-AF65-F5344CB8AC3E}">
        <p14:creationId xmlns:p14="http://schemas.microsoft.com/office/powerpoint/2010/main" val="545433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core: Lecture series</a:t>
            </a:r>
            <a:endParaRPr lang="en-US" dirty="0"/>
          </a:p>
        </p:txBody>
      </p:sp>
      <p:sp>
        <p:nvSpPr>
          <p:cNvPr id="3" name="Content Placeholder 2"/>
          <p:cNvSpPr>
            <a:spLocks noGrp="1"/>
          </p:cNvSpPr>
          <p:nvPr>
            <p:ph idx="1"/>
          </p:nvPr>
        </p:nvSpPr>
        <p:spPr>
          <a:solidFill>
            <a:schemeClr val="bg1"/>
          </a:solidFill>
        </p:spPr>
        <p:txBody>
          <a:bodyPr>
            <a:normAutofit fontScale="62500" lnSpcReduction="20000"/>
          </a:bodyPr>
          <a:lstStyle/>
          <a:p>
            <a:r>
              <a:rPr lang="en-US" b="1" u="sng" dirty="0" smtClean="0"/>
              <a:t>Year </a:t>
            </a:r>
            <a:r>
              <a:rPr lang="en-US" b="1" u="sng" dirty="0"/>
              <a:t>1: HIV and Aging</a:t>
            </a:r>
          </a:p>
          <a:p>
            <a:r>
              <a:rPr lang="en-US" b="1" dirty="0">
                <a:hlinkClick r:id="rId3"/>
              </a:rPr>
              <a:t>Co-sponsorship of Third International HIV and Aging Workshop</a:t>
            </a:r>
            <a:endParaRPr lang="en-US" b="1" dirty="0"/>
          </a:p>
          <a:p>
            <a:r>
              <a:rPr lang="en-US" b="1" dirty="0"/>
              <a:t>HIV and Aging Lecture Series (Link)</a:t>
            </a:r>
          </a:p>
          <a:p>
            <a:r>
              <a:rPr lang="en-US" b="1" dirty="0"/>
              <a:t>Special </a:t>
            </a:r>
            <a:r>
              <a:rPr lang="en-US" b="1" dirty="0" smtClean="0"/>
              <a:t>Lectures</a:t>
            </a:r>
          </a:p>
          <a:p>
            <a:endParaRPr lang="en-US" b="1" dirty="0"/>
          </a:p>
          <a:p>
            <a:r>
              <a:rPr lang="en-US" b="1" u="sng" dirty="0"/>
              <a:t>Year 2: HIV and Co-infection</a:t>
            </a:r>
          </a:p>
          <a:p>
            <a:r>
              <a:rPr lang="en-US" b="1" dirty="0"/>
              <a:t>Revised Hepatitis C Screening Guidelines</a:t>
            </a:r>
          </a:p>
          <a:p>
            <a:r>
              <a:rPr lang="en-US" b="1" dirty="0"/>
              <a:t>HIV, Hepatitis C and Cirrhosis</a:t>
            </a:r>
          </a:p>
          <a:p>
            <a:r>
              <a:rPr lang="en-US" b="1" dirty="0"/>
              <a:t>Hepatitis C Vaccine Prospects</a:t>
            </a:r>
          </a:p>
          <a:p>
            <a:r>
              <a:rPr lang="en-US" b="1" dirty="0"/>
              <a:t>Non-invasive Tests for Fibrosis</a:t>
            </a:r>
          </a:p>
          <a:p>
            <a:r>
              <a:rPr lang="en-US" b="1" dirty="0"/>
              <a:t>Controversies in Treatment of Hepatitis C Town Hall Meeting</a:t>
            </a:r>
          </a:p>
          <a:p>
            <a:r>
              <a:rPr lang="en-US" b="1" dirty="0"/>
              <a:t>HPV and HIV Co-infections: Management and Research</a:t>
            </a:r>
          </a:p>
          <a:p>
            <a:r>
              <a:rPr lang="en-US" b="1" dirty="0"/>
              <a:t>New Therapies for Treatment of Tuberculosis</a:t>
            </a:r>
          </a:p>
          <a:p>
            <a:endParaRPr lang="en-US" b="1" dirty="0" smtClean="0"/>
          </a:p>
          <a:p>
            <a:r>
              <a:rPr lang="en-US" b="1" u="sng" dirty="0" smtClean="0"/>
              <a:t>Other </a:t>
            </a:r>
            <a:r>
              <a:rPr lang="en-US" b="1" u="sng" dirty="0"/>
              <a:t>HIV-related Topics</a:t>
            </a:r>
          </a:p>
          <a:p>
            <a:r>
              <a:rPr lang="en-US" b="1" dirty="0"/>
              <a:t>Conducting Research in Prisons Town Hall Meeting - a co-sponsored presentation with the JHU School of Nursing course </a:t>
            </a:r>
            <a:r>
              <a:rPr lang="en-US" b="1" dirty="0">
                <a:hlinkClick r:id="rId4"/>
              </a:rPr>
              <a:t>Diagnosis, Care and Management of Persons with HIV/AIDS</a:t>
            </a:r>
            <a:endParaRPr lang="en-US" b="1" dirty="0"/>
          </a:p>
          <a:p>
            <a:r>
              <a:rPr lang="en-US" b="1" dirty="0"/>
              <a:t>Co-Sponsorship of </a:t>
            </a:r>
            <a:r>
              <a:rPr lang="en-US" b="1" dirty="0">
                <a:hlinkClick r:id="rId5"/>
              </a:rPr>
              <a:t>4th International HIV and Aging Workshop</a:t>
            </a:r>
            <a:endParaRPr lang="en-US" b="1" dirty="0"/>
          </a:p>
          <a:p>
            <a:pPr lvl="1"/>
            <a:endParaRPr lang="en-US" dirty="0" smtClean="0"/>
          </a:p>
        </p:txBody>
      </p:sp>
    </p:spTree>
    <p:extLst>
      <p:ext uri="{BB962C8B-B14F-4D97-AF65-F5344CB8AC3E}">
        <p14:creationId xmlns:p14="http://schemas.microsoft.com/office/powerpoint/2010/main" val="4014478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core: funding opportunities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881188"/>
            <a:ext cx="90868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4219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Cfar</a:t>
            </a:r>
            <a:r>
              <a:rPr lang="en-US" dirty="0" smtClean="0"/>
              <a:t> awardees: clinical core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36750"/>
            <a:ext cx="6318250"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416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 clinic research studies</a:t>
            </a:r>
            <a:endParaRPr lang="en-US" dirty="0"/>
          </a:p>
        </p:txBody>
      </p:sp>
      <p:sp>
        <p:nvSpPr>
          <p:cNvPr id="3" name="Content Placeholder 2"/>
          <p:cNvSpPr>
            <a:spLocks noGrp="1"/>
          </p:cNvSpPr>
          <p:nvPr>
            <p:ph idx="1"/>
          </p:nvPr>
        </p:nvSpPr>
        <p:spPr>
          <a:solidFill>
            <a:schemeClr val="bg1"/>
          </a:solidFill>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8163">
            <a:off x="5410200" y="4191000"/>
            <a:ext cx="3314700" cy="249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85" y="2147888"/>
            <a:ext cx="3535315"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4632">
            <a:off x="4186416" y="1870247"/>
            <a:ext cx="2976384" cy="224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5029200"/>
            <a:ext cx="3442033" cy="646331"/>
          </a:xfrm>
          <a:prstGeom prst="rect">
            <a:avLst/>
          </a:prstGeom>
          <a:noFill/>
        </p:spPr>
        <p:txBody>
          <a:bodyPr wrap="none" rtlCol="0">
            <a:spAutoFit/>
          </a:bodyPr>
          <a:lstStyle/>
          <a:p>
            <a:r>
              <a:rPr lang="en-US" b="1" dirty="0" err="1">
                <a:solidFill>
                  <a:srgbClr val="FF0000"/>
                </a:solidFill>
                <a:hlinkClick r:id="rId6"/>
              </a:rPr>
              <a:t>Anitha</a:t>
            </a:r>
            <a:r>
              <a:rPr lang="en-US" b="1" dirty="0">
                <a:solidFill>
                  <a:srgbClr val="FF0000"/>
                </a:solidFill>
                <a:hlinkClick r:id="rId6"/>
              </a:rPr>
              <a:t> </a:t>
            </a:r>
            <a:r>
              <a:rPr lang="en-US" b="1" dirty="0" err="1">
                <a:solidFill>
                  <a:srgbClr val="FF0000"/>
                </a:solidFill>
                <a:hlinkClick r:id="rId6"/>
              </a:rPr>
              <a:t>Devadason</a:t>
            </a:r>
            <a:endParaRPr lang="en-US" b="1" dirty="0">
              <a:solidFill>
                <a:srgbClr val="FF0000"/>
              </a:solidFill>
            </a:endParaRPr>
          </a:p>
          <a:p>
            <a:r>
              <a:rPr lang="en-US" b="1" dirty="0">
                <a:solidFill>
                  <a:srgbClr val="FF0000"/>
                </a:solidFill>
              </a:rPr>
              <a:t>Senior Research </a:t>
            </a:r>
            <a:r>
              <a:rPr lang="en-US" b="1" dirty="0" smtClean="0">
                <a:solidFill>
                  <a:srgbClr val="FF0000"/>
                </a:solidFill>
              </a:rPr>
              <a:t>Coordinator</a:t>
            </a:r>
            <a:endParaRPr lang="en-US" dirty="0">
              <a:solidFill>
                <a:srgbClr val="FF0000"/>
              </a:solidFill>
            </a:endParaRPr>
          </a:p>
        </p:txBody>
      </p:sp>
    </p:spTree>
    <p:extLst>
      <p:ext uri="{BB962C8B-B14F-4D97-AF65-F5344CB8AC3E}">
        <p14:creationId xmlns:p14="http://schemas.microsoft.com/office/powerpoint/2010/main" val="182805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core: other resources</a:t>
            </a:r>
            <a:endParaRPr lang="en-US" dirty="0"/>
          </a:p>
        </p:txBody>
      </p:sp>
      <p:sp>
        <p:nvSpPr>
          <p:cNvPr id="3" name="Content Placeholder 2"/>
          <p:cNvSpPr>
            <a:spLocks noGrp="1"/>
          </p:cNvSpPr>
          <p:nvPr>
            <p:ph idx="1"/>
          </p:nvPr>
        </p:nvSpPr>
        <p:spPr>
          <a:xfrm>
            <a:off x="304800" y="1752600"/>
            <a:ext cx="8458200" cy="4800600"/>
          </a:xfrm>
        </p:spPr>
        <p:txBody>
          <a:bodyPr>
            <a:normAutofit fontScale="62500" lnSpcReduction="20000"/>
          </a:bodyPr>
          <a:lstStyle/>
          <a:p>
            <a:pPr>
              <a:spcAft>
                <a:spcPts val="600"/>
              </a:spcAft>
            </a:pPr>
            <a:r>
              <a:rPr lang="en-US" sz="2500" b="1" dirty="0"/>
              <a:t>Cohort Studies – </a:t>
            </a:r>
            <a:r>
              <a:rPr lang="en-US" sz="2500" dirty="0"/>
              <a:t>in addition to the MACS, led by </a:t>
            </a:r>
            <a:r>
              <a:rPr lang="en-US" sz="2500" b="1" dirty="0"/>
              <a:t>Joseph </a:t>
            </a:r>
            <a:r>
              <a:rPr lang="en-US" sz="2500" b="1" dirty="0" err="1"/>
              <a:t>Margolick</a:t>
            </a:r>
            <a:r>
              <a:rPr lang="en-US" sz="2500" b="1" dirty="0"/>
              <a:t>, </a:t>
            </a:r>
            <a:r>
              <a:rPr lang="en-US" sz="2500" dirty="0"/>
              <a:t>other highly productive cohorts led by JHU faculty include the JHU HIV Clinic Cohort and the North America Accord, led by </a:t>
            </a:r>
            <a:r>
              <a:rPr lang="en-US" sz="2500" b="1" dirty="0"/>
              <a:t>Richard Moore, </a:t>
            </a:r>
            <a:r>
              <a:rPr lang="en-US" sz="2500" dirty="0"/>
              <a:t>ALIVE I, led by </a:t>
            </a:r>
            <a:r>
              <a:rPr lang="en-US" sz="2500" b="1" dirty="0"/>
              <a:t>Greg Kirk, </a:t>
            </a:r>
            <a:r>
              <a:rPr lang="en-US" sz="2500" dirty="0"/>
              <a:t>and ALIVE II led by </a:t>
            </a:r>
            <a:r>
              <a:rPr lang="en-US" sz="2500" b="1" dirty="0"/>
              <a:t>Shruti Mehta, </a:t>
            </a:r>
            <a:r>
              <a:rPr lang="en-US" sz="2500" dirty="0"/>
              <a:t>HERS and WIHS, led by </a:t>
            </a:r>
            <a:r>
              <a:rPr lang="en-US" sz="2500" b="1" dirty="0"/>
              <a:t>Steven </a:t>
            </a:r>
            <a:r>
              <a:rPr lang="en-US" sz="2500" b="1" dirty="0" err="1"/>
              <a:t>Gange</a:t>
            </a:r>
            <a:r>
              <a:rPr lang="en-US" sz="2500" b="1" dirty="0" smtClean="0"/>
              <a:t>, AIM-HI </a:t>
            </a:r>
            <a:r>
              <a:rPr lang="en-US" sz="2500" dirty="0" smtClean="0"/>
              <a:t>led by </a:t>
            </a:r>
            <a:r>
              <a:rPr lang="en-US" sz="2500" b="1" dirty="0" smtClean="0"/>
              <a:t>Ned Sacktor</a:t>
            </a:r>
            <a:r>
              <a:rPr lang="en-US" sz="2500" dirty="0" smtClean="0"/>
              <a:t>,</a:t>
            </a:r>
            <a:r>
              <a:rPr lang="en-US" sz="2500" b="1" dirty="0" smtClean="0"/>
              <a:t> </a:t>
            </a:r>
            <a:r>
              <a:rPr lang="en-US" sz="2500" dirty="0"/>
              <a:t>the Soweto Lung Cohort Study, led by </a:t>
            </a:r>
            <a:r>
              <a:rPr lang="en-US" sz="2500" b="1" dirty="0"/>
              <a:t>Neil Martinson </a:t>
            </a:r>
            <a:r>
              <a:rPr lang="en-US" sz="2500" dirty="0"/>
              <a:t>and </a:t>
            </a:r>
            <a:r>
              <a:rPr lang="en-US" sz="2500" b="1" dirty="0"/>
              <a:t>Richard Chaisson, </a:t>
            </a:r>
            <a:r>
              <a:rPr lang="en-US" sz="2500" dirty="0"/>
              <a:t>TB/HIV in Rio cohort, led by </a:t>
            </a:r>
            <a:r>
              <a:rPr lang="en-US" sz="2500" b="1" dirty="0"/>
              <a:t>Richard Chaisson </a:t>
            </a:r>
            <a:r>
              <a:rPr lang="en-US" sz="2500" dirty="0"/>
              <a:t>and </a:t>
            </a:r>
            <a:r>
              <a:rPr lang="en-US" sz="2500" b="1" dirty="0"/>
              <a:t>Jonathan </a:t>
            </a:r>
            <a:r>
              <a:rPr lang="en-US" sz="2500" b="1" dirty="0" err="1"/>
              <a:t>Golub</a:t>
            </a:r>
            <a:r>
              <a:rPr lang="en-US" sz="2500" b="1" dirty="0"/>
              <a:t>. </a:t>
            </a:r>
            <a:endParaRPr lang="en-US" sz="2500" b="1" dirty="0" smtClean="0"/>
          </a:p>
          <a:p>
            <a:pPr marL="114300" indent="0" algn="just">
              <a:buNone/>
            </a:pPr>
            <a:r>
              <a:rPr lang="en-US" sz="2500" dirty="0" smtClean="0"/>
              <a:t>All </a:t>
            </a:r>
            <a:r>
              <a:rPr lang="en-US" sz="2500" dirty="0"/>
              <a:t>of these prospective cohort studies address the natural history of HIV and its treatment, and several include cohorts of </a:t>
            </a:r>
            <a:r>
              <a:rPr lang="en-US" sz="2500" dirty="0" err="1"/>
              <a:t>seronegatives</a:t>
            </a:r>
            <a:r>
              <a:rPr lang="en-US" sz="2500" dirty="0"/>
              <a:t> at risk for HIV incidence and preventive intervention studies. </a:t>
            </a:r>
            <a:r>
              <a:rPr lang="en-US" sz="2500" dirty="0" smtClean="0"/>
              <a:t> </a:t>
            </a:r>
          </a:p>
          <a:p>
            <a:pPr marL="114300" indent="0">
              <a:buNone/>
            </a:pPr>
            <a:endParaRPr lang="en-US" sz="1000" b="1" dirty="0" smtClean="0"/>
          </a:p>
          <a:p>
            <a:r>
              <a:rPr lang="en-US" sz="2500" b="1" dirty="0" smtClean="0"/>
              <a:t>Clinical </a:t>
            </a:r>
            <a:r>
              <a:rPr lang="en-US" sz="2500" b="1" dirty="0"/>
              <a:t>Trials – </a:t>
            </a:r>
            <a:r>
              <a:rPr lang="en-US" sz="2500" dirty="0"/>
              <a:t>JHU investigators play a leading role in conducting clinical trials of HIV treatments and preventive strategies. JHU investigators play major leadership roles in a number of trials, including </a:t>
            </a:r>
            <a:r>
              <a:rPr lang="en-US" sz="2500" b="1" dirty="0"/>
              <a:t>Brooks Jackson </a:t>
            </a:r>
            <a:r>
              <a:rPr lang="en-US" sz="2500" dirty="0"/>
              <a:t>as PI of the IMPAACT network and </a:t>
            </a:r>
            <a:r>
              <a:rPr lang="en-US" sz="2500" b="1" dirty="0"/>
              <a:t>Curtis </a:t>
            </a:r>
            <a:r>
              <a:rPr lang="en-US" sz="2500" b="1" dirty="0" err="1"/>
              <a:t>Meinert</a:t>
            </a:r>
            <a:r>
              <a:rPr lang="en-US" sz="2500" b="1" dirty="0"/>
              <a:t> </a:t>
            </a:r>
            <a:r>
              <a:rPr lang="en-US" sz="2500" dirty="0"/>
              <a:t>as PI of the Study of the Ocular Complications of AIDS (SOCA) network. </a:t>
            </a:r>
            <a:r>
              <a:rPr lang="en-US" sz="2500" b="1" dirty="0"/>
              <a:t>Maria </a:t>
            </a:r>
            <a:r>
              <a:rPr lang="en-US" sz="2500" b="1" dirty="0" err="1"/>
              <a:t>Wawer</a:t>
            </a:r>
            <a:r>
              <a:rPr lang="en-US" sz="2500" b="1" dirty="0"/>
              <a:t> and Ron Gray </a:t>
            </a:r>
            <a:r>
              <a:rPr lang="en-US" sz="2500" dirty="0"/>
              <a:t>led the </a:t>
            </a:r>
            <a:r>
              <a:rPr lang="en-US" sz="2500" dirty="0" err="1"/>
              <a:t>Rakai</a:t>
            </a:r>
            <a:r>
              <a:rPr lang="en-US" sz="2500" dirty="0"/>
              <a:t> male circumcision trial, </a:t>
            </a:r>
            <a:r>
              <a:rPr lang="en-US" sz="2500" b="1" dirty="0"/>
              <a:t>Andrea Ruff, </a:t>
            </a:r>
            <a:r>
              <a:rPr lang="en-US" sz="2500" b="1" dirty="0" err="1"/>
              <a:t>Taha</a:t>
            </a:r>
            <a:r>
              <a:rPr lang="en-US" sz="2500" b="1" dirty="0"/>
              <a:t> </a:t>
            </a:r>
            <a:r>
              <a:rPr lang="en-US" sz="2500" b="1" dirty="0" err="1"/>
              <a:t>Taha</a:t>
            </a:r>
            <a:r>
              <a:rPr lang="en-US" sz="2500" b="1" dirty="0"/>
              <a:t> and Bob Bollinger </a:t>
            </a:r>
            <a:r>
              <a:rPr lang="en-US" sz="2500" dirty="0"/>
              <a:t>led the SWEN trial and </a:t>
            </a:r>
            <a:r>
              <a:rPr lang="en-US" sz="2500" b="1" dirty="0"/>
              <a:t>David Celentano and Bob Bollinger </a:t>
            </a:r>
            <a:r>
              <a:rPr lang="en-US" sz="2500" dirty="0"/>
              <a:t>are co-PIs of HPTN 052, a study of early ART to prevent sexual transmission of HIV. A number of other R01 and network funded trials address a variety of intervention strategies and agents. DAIDS Clinical Trials Units for all of the DAIDS networks are led by JHU investigators in Baltimore, Uganda, India, Malawi and Thailand. </a:t>
            </a:r>
          </a:p>
        </p:txBody>
      </p:sp>
    </p:spTree>
    <p:extLst>
      <p:ext uri="{BB962C8B-B14F-4D97-AF65-F5344CB8AC3E}">
        <p14:creationId xmlns:p14="http://schemas.microsoft.com/office/powerpoint/2010/main" val="771339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core: other resources</a:t>
            </a:r>
            <a:endParaRPr lang="en-US" dirty="0"/>
          </a:p>
        </p:txBody>
      </p:sp>
      <p:sp>
        <p:nvSpPr>
          <p:cNvPr id="3" name="Content Placeholder 2"/>
          <p:cNvSpPr>
            <a:spLocks noGrp="1"/>
          </p:cNvSpPr>
          <p:nvPr>
            <p:ph idx="1"/>
          </p:nvPr>
        </p:nvSpPr>
        <p:spPr>
          <a:xfrm>
            <a:off x="457200" y="1752600"/>
            <a:ext cx="8229600" cy="4495800"/>
          </a:xfrm>
        </p:spPr>
        <p:txBody>
          <a:bodyPr>
            <a:normAutofit fontScale="85000" lnSpcReduction="20000"/>
          </a:bodyPr>
          <a:lstStyle/>
          <a:p>
            <a:pPr>
              <a:spcBef>
                <a:spcPts val="0"/>
              </a:spcBef>
              <a:spcAft>
                <a:spcPts val="600"/>
              </a:spcAft>
            </a:pPr>
            <a:r>
              <a:rPr lang="en-US" b="1" i="1" dirty="0"/>
              <a:t>Institute for Clinical and Translational Research (ICTR). </a:t>
            </a:r>
            <a:r>
              <a:rPr lang="en-US" i="1" dirty="0"/>
              <a:t>Under a Clinical and Translational Science Award (CTSA) </a:t>
            </a:r>
            <a:r>
              <a:rPr lang="en-US" dirty="0"/>
              <a:t>the ICTR facilitates clinical and translational research at Johns Hopkins. See: http://ictr.johnshopkins.edu/ictr/. The Research Ethics Achievement Program (REAP) attends to the research ethics related aspects of the ICTR. Of special relevance to this CFAR application are the Research Ethics Consult Service (Aim 1) and the Community Engagement Working Group (Aim3). </a:t>
            </a:r>
          </a:p>
          <a:p>
            <a:r>
              <a:rPr lang="en-US" b="1" i="1" dirty="0"/>
              <a:t>Research Ethics Consulting Service (RECS), </a:t>
            </a:r>
            <a:r>
              <a:rPr lang="en-US" dirty="0"/>
              <a:t>was started by Drs. Kass and Taylor for JHSPH and now is a component of JHU Institute for Clinical Translational Research (ICTR), and as such will be available for all JHU HIV/AIDS Researchers. RECS has a web-based portal, facilitating the request of consults by those either on campus or in remote sites. While the majority of consults through the RECS are one-time encounters regarding ethics issues emerging in the planning, conduct, or analysis of studies, the services we provide for CFAR investigators can be more sustained, as needed. </a:t>
            </a:r>
          </a:p>
        </p:txBody>
      </p:sp>
    </p:spTree>
    <p:extLst>
      <p:ext uri="{BB962C8B-B14F-4D97-AF65-F5344CB8AC3E}">
        <p14:creationId xmlns:p14="http://schemas.microsoft.com/office/powerpoint/2010/main" val="2363483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Tahoma" pitchFamily="34" charset="0"/>
            </a:endParaRPr>
          </a:p>
        </p:txBody>
      </p:sp>
      <p:graphicFrame>
        <p:nvGraphicFramePr>
          <p:cNvPr id="4" name="Diagram 3"/>
          <p:cNvGraphicFramePr/>
          <p:nvPr>
            <p:extLst>
              <p:ext uri="{D42A27DB-BD31-4B8C-83A1-F6EECF244321}">
                <p14:modId xmlns:p14="http://schemas.microsoft.com/office/powerpoint/2010/main" val="3009146230"/>
              </p:ext>
            </p:extLst>
          </p:nvPr>
        </p:nvGraphicFramePr>
        <p:xfrm>
          <a:off x="234286" y="3124200"/>
          <a:ext cx="8604913"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855593797"/>
              </p:ext>
            </p:extLst>
          </p:nvPr>
        </p:nvGraphicFramePr>
        <p:xfrm>
          <a:off x="2438400" y="228600"/>
          <a:ext cx="35052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413" name="Group 6"/>
          <p:cNvGrpSpPr>
            <a:grpSpLocks/>
          </p:cNvGrpSpPr>
          <p:nvPr/>
        </p:nvGrpSpPr>
        <p:grpSpPr bwMode="auto">
          <a:xfrm>
            <a:off x="6172200" y="838200"/>
            <a:ext cx="2286000" cy="744538"/>
            <a:chOff x="1711" y="960908"/>
            <a:chExt cx="3501776" cy="897582"/>
          </a:xfrm>
        </p:grpSpPr>
        <p:sp>
          <p:nvSpPr>
            <p:cNvPr id="8" name="Rounded Rectangle 7"/>
            <p:cNvSpPr/>
            <p:nvPr/>
          </p:nvSpPr>
          <p:spPr>
            <a:xfrm>
              <a:off x="1711" y="960908"/>
              <a:ext cx="3501776" cy="897582"/>
            </a:xfrm>
            <a:prstGeom prst="roundRect">
              <a:avLst>
                <a:gd name="adj" fmla="val 10000"/>
              </a:avLst>
            </a:prstGeom>
          </p:spPr>
          <p:style>
            <a:lnRef idx="0">
              <a:schemeClr val="accent6"/>
            </a:lnRef>
            <a:fillRef idx="3">
              <a:schemeClr val="accent6"/>
            </a:fillRef>
            <a:effectRef idx="3">
              <a:schemeClr val="accent6"/>
            </a:effectRef>
            <a:fontRef idx="minor">
              <a:schemeClr val="dk1">
                <a:hueOff val="0"/>
                <a:satOff val="0"/>
                <a:lumOff val="0"/>
                <a:alphaOff val="0"/>
              </a:schemeClr>
            </a:fontRef>
          </p:style>
        </p:sp>
        <p:sp>
          <p:nvSpPr>
            <p:cNvPr id="9" name="Rounded Rectangle 4"/>
            <p:cNvSpPr/>
            <p:nvPr/>
          </p:nvSpPr>
          <p:spPr>
            <a:xfrm>
              <a:off x="28461" y="987701"/>
              <a:ext cx="3448277" cy="843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0490" tIns="110490" rIns="110490" bIns="110490" spcCol="1270" anchor="ctr"/>
            <a:lstStyle/>
            <a:p>
              <a:pPr algn="ctr" defTabSz="1289050" fontAlgn="auto">
                <a:lnSpc>
                  <a:spcPct val="90000"/>
                </a:lnSpc>
                <a:spcAft>
                  <a:spcPct val="35000"/>
                </a:spcAft>
                <a:defRPr/>
              </a:pPr>
              <a:r>
                <a:rPr lang="en-US" sz="1400" b="1" dirty="0">
                  <a:solidFill>
                    <a:schemeClr val="bg1"/>
                  </a:solidFill>
                </a:rPr>
                <a:t>Scientific Advisory Board</a:t>
              </a:r>
            </a:p>
          </p:txBody>
        </p:sp>
      </p:grpSp>
      <p:grpSp>
        <p:nvGrpSpPr>
          <p:cNvPr id="17414" name="Group 9"/>
          <p:cNvGrpSpPr>
            <a:grpSpLocks/>
          </p:cNvGrpSpPr>
          <p:nvPr/>
        </p:nvGrpSpPr>
        <p:grpSpPr bwMode="auto">
          <a:xfrm>
            <a:off x="228600" y="1905000"/>
            <a:ext cx="1905000" cy="744538"/>
            <a:chOff x="1712" y="1970531"/>
            <a:chExt cx="3501775" cy="897582"/>
          </a:xfrm>
        </p:grpSpPr>
        <p:sp>
          <p:nvSpPr>
            <p:cNvPr id="14" name="Rounded Rectangle 13"/>
            <p:cNvSpPr/>
            <p:nvPr/>
          </p:nvSpPr>
          <p:spPr>
            <a:xfrm>
              <a:off x="1712" y="1970531"/>
              <a:ext cx="3501775" cy="897582"/>
            </a:xfrm>
            <a:prstGeom prst="roundRect">
              <a:avLst>
                <a:gd name="adj" fmla="val 10000"/>
              </a:avLst>
            </a:prstGeom>
          </p:spPr>
          <p:style>
            <a:lnRef idx="0">
              <a:schemeClr val="accent6"/>
            </a:lnRef>
            <a:fillRef idx="3">
              <a:schemeClr val="accent6"/>
            </a:fillRef>
            <a:effectRef idx="3">
              <a:schemeClr val="accent6"/>
            </a:effectRef>
            <a:fontRef idx="minor">
              <a:schemeClr val="dk1">
                <a:hueOff val="0"/>
                <a:satOff val="0"/>
                <a:lumOff val="0"/>
                <a:alphaOff val="0"/>
              </a:schemeClr>
            </a:fontRef>
          </p:style>
        </p:sp>
        <p:sp>
          <p:nvSpPr>
            <p:cNvPr id="15" name="Rounded Rectangle 4"/>
            <p:cNvSpPr/>
            <p:nvPr/>
          </p:nvSpPr>
          <p:spPr>
            <a:xfrm>
              <a:off x="1712" y="1997324"/>
              <a:ext cx="3449248" cy="843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0490" tIns="110490" rIns="110490" bIns="110490" spcCol="1270" anchor="ctr"/>
            <a:lstStyle/>
            <a:p>
              <a:pPr algn="ctr" defTabSz="1289050" fontAlgn="auto">
                <a:lnSpc>
                  <a:spcPct val="90000"/>
                </a:lnSpc>
                <a:spcAft>
                  <a:spcPct val="35000"/>
                </a:spcAft>
                <a:defRPr/>
              </a:pPr>
              <a:r>
                <a:rPr lang="en-US" sz="1400" b="1" dirty="0">
                  <a:solidFill>
                    <a:schemeClr val="bg1"/>
                  </a:solidFill>
                </a:rPr>
                <a:t>Community Participation Advisory Committee</a:t>
              </a:r>
            </a:p>
          </p:txBody>
        </p:sp>
      </p:grpSp>
      <p:grpSp>
        <p:nvGrpSpPr>
          <p:cNvPr id="17415" name="Group 9"/>
          <p:cNvGrpSpPr>
            <a:grpSpLocks/>
          </p:cNvGrpSpPr>
          <p:nvPr/>
        </p:nvGrpSpPr>
        <p:grpSpPr bwMode="auto">
          <a:xfrm>
            <a:off x="3429000" y="5257802"/>
            <a:ext cx="1981200" cy="838198"/>
            <a:chOff x="1712" y="1970531"/>
            <a:chExt cx="3641846" cy="1010493"/>
          </a:xfrm>
        </p:grpSpPr>
        <p:sp>
          <p:nvSpPr>
            <p:cNvPr id="17" name="Rounded Rectangle 16"/>
            <p:cNvSpPr/>
            <p:nvPr/>
          </p:nvSpPr>
          <p:spPr>
            <a:xfrm>
              <a:off x="1712" y="1970531"/>
              <a:ext cx="3501775" cy="897582"/>
            </a:xfrm>
            <a:prstGeom prst="roundRect">
              <a:avLst>
                <a:gd name="adj" fmla="val 10000"/>
              </a:avLst>
            </a:prstGeom>
          </p:spPr>
          <p:style>
            <a:lnRef idx="0">
              <a:schemeClr val="accent6"/>
            </a:lnRef>
            <a:fillRef idx="3">
              <a:schemeClr val="accent6"/>
            </a:fillRef>
            <a:effectRef idx="3">
              <a:schemeClr val="accent6"/>
            </a:effectRef>
            <a:fontRef idx="minor">
              <a:schemeClr val="dk1">
                <a:hueOff val="0"/>
                <a:satOff val="0"/>
                <a:lumOff val="0"/>
                <a:alphaOff val="0"/>
              </a:schemeClr>
            </a:fontRef>
          </p:style>
        </p:sp>
        <p:sp>
          <p:nvSpPr>
            <p:cNvPr id="18" name="Rounded Rectangle 4"/>
            <p:cNvSpPr/>
            <p:nvPr/>
          </p:nvSpPr>
          <p:spPr>
            <a:xfrm>
              <a:off x="1712" y="1997322"/>
              <a:ext cx="3641846" cy="9837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0490" tIns="110490" rIns="110490" bIns="110490" spcCol="1270" anchor="ctr"/>
            <a:lstStyle/>
            <a:p>
              <a:pPr algn="ctr" defTabSz="1289050" fontAlgn="auto">
                <a:lnSpc>
                  <a:spcPct val="90000"/>
                </a:lnSpc>
                <a:spcAft>
                  <a:spcPct val="35000"/>
                </a:spcAft>
                <a:defRPr/>
              </a:pPr>
              <a:r>
                <a:rPr lang="en-US" b="1" dirty="0">
                  <a:solidFill>
                    <a:schemeClr val="bg1"/>
                  </a:solidFill>
                </a:rPr>
                <a:t>Scientific Working Groups</a:t>
              </a:r>
            </a:p>
          </p:txBody>
        </p:sp>
      </p:grpSp>
      <p:grpSp>
        <p:nvGrpSpPr>
          <p:cNvPr id="17416" name="Group 6"/>
          <p:cNvGrpSpPr>
            <a:grpSpLocks/>
          </p:cNvGrpSpPr>
          <p:nvPr/>
        </p:nvGrpSpPr>
        <p:grpSpPr bwMode="auto">
          <a:xfrm>
            <a:off x="6172200" y="1905000"/>
            <a:ext cx="2286000" cy="744538"/>
            <a:chOff x="1711" y="960908"/>
            <a:chExt cx="3501776" cy="897582"/>
          </a:xfrm>
        </p:grpSpPr>
        <p:sp>
          <p:nvSpPr>
            <p:cNvPr id="20" name="Rounded Rectangle 19"/>
            <p:cNvSpPr/>
            <p:nvPr/>
          </p:nvSpPr>
          <p:spPr>
            <a:xfrm>
              <a:off x="1711" y="960908"/>
              <a:ext cx="3501776" cy="897582"/>
            </a:xfrm>
            <a:prstGeom prst="roundRect">
              <a:avLst>
                <a:gd name="adj" fmla="val 10000"/>
              </a:avLst>
            </a:prstGeom>
          </p:spPr>
          <p:style>
            <a:lnRef idx="0">
              <a:schemeClr val="accent6"/>
            </a:lnRef>
            <a:fillRef idx="3">
              <a:schemeClr val="accent6"/>
            </a:fillRef>
            <a:effectRef idx="3">
              <a:schemeClr val="accent6"/>
            </a:effectRef>
            <a:fontRef idx="minor">
              <a:schemeClr val="dk1">
                <a:hueOff val="0"/>
                <a:satOff val="0"/>
                <a:lumOff val="0"/>
                <a:alphaOff val="0"/>
              </a:schemeClr>
            </a:fontRef>
          </p:style>
        </p:sp>
        <p:sp>
          <p:nvSpPr>
            <p:cNvPr id="21" name="Rounded Rectangle 4"/>
            <p:cNvSpPr/>
            <p:nvPr/>
          </p:nvSpPr>
          <p:spPr>
            <a:xfrm>
              <a:off x="28461" y="987701"/>
              <a:ext cx="3448277" cy="843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0490" tIns="110490" rIns="110490" bIns="110490" spcCol="1270" anchor="ctr"/>
            <a:lstStyle/>
            <a:p>
              <a:pPr algn="ctr" defTabSz="1289050" fontAlgn="auto">
                <a:lnSpc>
                  <a:spcPct val="90000"/>
                </a:lnSpc>
                <a:spcAft>
                  <a:spcPct val="35000"/>
                </a:spcAft>
                <a:defRPr/>
              </a:pPr>
              <a:r>
                <a:rPr lang="en-US" sz="1400" b="1" dirty="0">
                  <a:solidFill>
                    <a:schemeClr val="bg1"/>
                  </a:solidFill>
                </a:rPr>
                <a:t>Diversity Committee</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core: other resources</a:t>
            </a:r>
            <a:endParaRPr lang="en-US" dirty="0"/>
          </a:p>
        </p:txBody>
      </p:sp>
      <p:sp>
        <p:nvSpPr>
          <p:cNvPr id="3" name="Content Placeholder 2"/>
          <p:cNvSpPr>
            <a:spLocks noGrp="1"/>
          </p:cNvSpPr>
          <p:nvPr>
            <p:ph idx="1"/>
          </p:nvPr>
        </p:nvSpPr>
        <p:spPr>
          <a:xfrm>
            <a:off x="457200" y="1752600"/>
            <a:ext cx="8229600" cy="4724400"/>
          </a:xfrm>
        </p:spPr>
        <p:txBody>
          <a:bodyPr>
            <a:normAutofit fontScale="70000" lnSpcReduction="20000"/>
          </a:bodyPr>
          <a:lstStyle/>
          <a:p>
            <a:pPr>
              <a:spcBef>
                <a:spcPts val="0"/>
              </a:spcBef>
              <a:spcAft>
                <a:spcPts val="600"/>
              </a:spcAft>
            </a:pPr>
            <a:r>
              <a:rPr lang="en-US" b="1" i="1" dirty="0"/>
              <a:t>Community Engagement Working Group of the ICTR</a:t>
            </a:r>
            <a:r>
              <a:rPr lang="en-US" b="1" dirty="0"/>
              <a:t>: </a:t>
            </a:r>
            <a:r>
              <a:rPr lang="en-US" dirty="0"/>
              <a:t>The Community Engagement Group has recently established a community advisory group that serves the entire Johns Hopkins Medical Institutions. Dr. Kass has worked with the Community Engagement Working Group of the CTSA as part of her own involvement in the CTSA’s ethics. Dr. Kass will ensure that Baltimore Working Group activities with relevance to community involvement and engagement are not only discussed extensively with our own HIV-related community group formed for the CFAR, but also will stay in close communication with this broader community engagement board, ensuring that they disseminate information about activities, trainings, opportunities, events, and studies within their own community networks and neighborhoods as well. </a:t>
            </a:r>
          </a:p>
          <a:p>
            <a:r>
              <a:rPr lang="en-US" b="1" i="1" dirty="0"/>
              <a:t>The Urban Health Institute (UHI</a:t>
            </a:r>
            <a:r>
              <a:rPr lang="en-US" b="1" dirty="0"/>
              <a:t>) </a:t>
            </a:r>
            <a:r>
              <a:rPr lang="en-US" dirty="0"/>
              <a:t>is a collaboration and a vital connection with East Baltimore. The UHI is the starting point for forging true University and community partnerships in health care, education and community planning, with all partners working to change the trajectory for the children, youth and families of East Baltimore. The UHI draws on the expertise of neighborhood residents, educators, philanthropic organizations, elected representatives and community leaders, in addition to the wealth of intellectual resources that Hopkins can offer. See: http://www.jhsph.edu/urbanhealth. </a:t>
            </a:r>
          </a:p>
        </p:txBody>
      </p:sp>
    </p:spTree>
    <p:extLst>
      <p:ext uri="{BB962C8B-B14F-4D97-AF65-F5344CB8AC3E}">
        <p14:creationId xmlns:p14="http://schemas.microsoft.com/office/powerpoint/2010/main" val="3816614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core: how best to engage ?</a:t>
            </a:r>
            <a:endParaRPr lang="en-US" dirty="0"/>
          </a:p>
        </p:txBody>
      </p:sp>
      <p:sp>
        <p:nvSpPr>
          <p:cNvPr id="3" name="Content Placeholder 2"/>
          <p:cNvSpPr>
            <a:spLocks noGrp="1"/>
          </p:cNvSpPr>
          <p:nvPr>
            <p:ph idx="1"/>
          </p:nvPr>
        </p:nvSpPr>
        <p:spPr/>
        <p:txBody>
          <a:bodyPr/>
          <a:lstStyle/>
          <a:p>
            <a:pPr marL="342900" lvl="1">
              <a:buClr>
                <a:schemeClr val="accent1"/>
              </a:buClr>
            </a:pPr>
            <a:r>
              <a:rPr lang="en-US" b="1" dirty="0" smtClean="0"/>
              <a:t>Everyone involved WANTS you to succeed</a:t>
            </a:r>
          </a:p>
          <a:p>
            <a:pPr marL="114300" lvl="1" indent="0">
              <a:buClr>
                <a:schemeClr val="accent1"/>
              </a:buClr>
              <a:buNone/>
            </a:pPr>
            <a:endParaRPr lang="en-US" b="1" dirty="0" smtClean="0"/>
          </a:p>
          <a:p>
            <a:pPr marL="342900" lvl="1">
              <a:buClr>
                <a:schemeClr val="accent1"/>
              </a:buClr>
            </a:pPr>
            <a:r>
              <a:rPr lang="en-US" b="1" dirty="0" smtClean="0"/>
              <a:t>Feel free to ask any of us for advice ~ grant submissions, manuscripts, ideas for funding</a:t>
            </a:r>
          </a:p>
          <a:p>
            <a:pPr marL="342900" lvl="1">
              <a:buClr>
                <a:schemeClr val="accent1"/>
              </a:buClr>
            </a:pPr>
            <a:r>
              <a:rPr lang="en-US" b="1" dirty="0" smtClean="0"/>
              <a:t>Peer mentoring of submissions</a:t>
            </a:r>
          </a:p>
          <a:p>
            <a:pPr marL="342900" lvl="1">
              <a:buClr>
                <a:schemeClr val="accent1"/>
              </a:buClr>
            </a:pPr>
            <a:r>
              <a:rPr lang="en-US" b="1" dirty="0" smtClean="0"/>
              <a:t>Participate in lecture series and seminars, EVEN if not in your area of interest. </a:t>
            </a:r>
            <a:r>
              <a:rPr lang="en-US" b="1" i="1" dirty="0" smtClean="0">
                <a:solidFill>
                  <a:srgbClr val="FF0000"/>
                </a:solidFill>
              </a:rPr>
              <a:t>This is how novel collaborations develop !</a:t>
            </a:r>
          </a:p>
          <a:p>
            <a:pPr marL="114300" lvl="1" indent="0">
              <a:buClr>
                <a:schemeClr val="accent1"/>
              </a:buClr>
              <a:buNone/>
            </a:pPr>
            <a:endParaRPr lang="en-US" b="1" dirty="0" smtClean="0"/>
          </a:p>
        </p:txBody>
      </p:sp>
    </p:spTree>
    <p:extLst>
      <p:ext uri="{BB962C8B-B14F-4D97-AF65-F5344CB8AC3E}">
        <p14:creationId xmlns:p14="http://schemas.microsoft.com/office/powerpoint/2010/main" val="33912726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838200"/>
            <a:ext cx="7772400" cy="1143000"/>
          </a:xfrm>
        </p:spPr>
        <p:txBody>
          <a:bodyPr>
            <a:normAutofit fontScale="90000"/>
          </a:bodyPr>
          <a:lstStyle/>
          <a:p>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200" dirty="0">
                <a:solidFill>
                  <a:schemeClr val="tx1"/>
                </a:solidFill>
                <a:cs typeface="Arial" pitchFamily="34" charset="0"/>
              </a:rPr>
              <a:t>Johns Hopkins University CFAR</a:t>
            </a:r>
            <a:r>
              <a:rPr lang="en-US" sz="3200" b="1" dirty="0" smtClean="0">
                <a:solidFill>
                  <a:schemeClr val="tx1"/>
                </a:solidFill>
                <a:cs typeface="Arial" pitchFamily="34" charset="0"/>
              </a:rPr>
              <a:t/>
            </a:r>
            <a:br>
              <a:rPr lang="en-US" sz="3200" b="1" dirty="0" smtClean="0">
                <a:solidFill>
                  <a:schemeClr val="tx1"/>
                </a:solidFill>
                <a:cs typeface="Arial" pitchFamily="34" charset="0"/>
              </a:rPr>
            </a:br>
            <a:endParaRPr lang="en-US" sz="3100" b="1" i="1" dirty="0" smtClean="0">
              <a:solidFill>
                <a:schemeClr val="tx1"/>
              </a:solidFill>
              <a:cs typeface="Arial" pitchFamily="34" charset="0"/>
            </a:endParaRP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9503" y="3276600"/>
            <a:ext cx="4047497" cy="21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29050" y="1971764"/>
            <a:ext cx="6900549" cy="923330"/>
          </a:xfrm>
          <a:prstGeom prst="rect">
            <a:avLst/>
          </a:prstGeom>
          <a:noFill/>
        </p:spPr>
        <p:txBody>
          <a:bodyPr wrap="square" rtlCol="0">
            <a:spAutoFit/>
          </a:bodyPr>
          <a:lstStyle/>
          <a:p>
            <a:pPr algn="ctr"/>
            <a:r>
              <a:rPr lang="en-US" dirty="0" smtClean="0">
                <a:solidFill>
                  <a:prstClr val="black"/>
                </a:solidFill>
                <a:latin typeface="Book Antiqua"/>
              </a:rPr>
              <a:t>Behavioral</a:t>
            </a:r>
            <a:r>
              <a:rPr lang="en-US" dirty="0">
                <a:solidFill>
                  <a:prstClr val="black"/>
                </a:solidFill>
                <a:latin typeface="Book Antiqua"/>
              </a:rPr>
              <a:t>, Substance Use, and Social Sciences S</a:t>
            </a:r>
            <a:r>
              <a:rPr lang="en-US" dirty="0" smtClean="0">
                <a:solidFill>
                  <a:prstClr val="black"/>
                </a:solidFill>
                <a:latin typeface="Book Antiqua"/>
              </a:rPr>
              <a:t>tudy Section</a:t>
            </a:r>
          </a:p>
          <a:p>
            <a:pPr algn="ctr"/>
            <a:r>
              <a:rPr lang="en-US" dirty="0">
                <a:solidFill>
                  <a:prstClr val="black"/>
                </a:solidFill>
                <a:latin typeface="Book Antiqua"/>
              </a:rPr>
              <a:t>Prevention Study </a:t>
            </a:r>
            <a:r>
              <a:rPr lang="en-US" dirty="0" smtClean="0">
                <a:solidFill>
                  <a:prstClr val="black"/>
                </a:solidFill>
                <a:latin typeface="Book Antiqua"/>
              </a:rPr>
              <a:t>section</a:t>
            </a:r>
          </a:p>
          <a:p>
            <a:pPr algn="ctr"/>
            <a:r>
              <a:rPr lang="en-US" dirty="0" smtClean="0">
                <a:solidFill>
                  <a:prstClr val="black"/>
                </a:solidFill>
                <a:latin typeface="Book Antiqua"/>
              </a:rPr>
              <a:t>(David </a:t>
            </a:r>
            <a:r>
              <a:rPr lang="en-US" dirty="0" err="1" smtClean="0">
                <a:solidFill>
                  <a:prstClr val="black"/>
                </a:solidFill>
                <a:latin typeface="Book Antiqua"/>
              </a:rPr>
              <a:t>Celentano</a:t>
            </a:r>
            <a:r>
              <a:rPr lang="en-US" dirty="0" smtClean="0">
                <a:solidFill>
                  <a:prstClr val="black"/>
                </a:solidFill>
                <a:latin typeface="Book Antiqua"/>
              </a:rPr>
              <a:t>, presenting)</a:t>
            </a:r>
            <a:endParaRPr lang="en-US" dirty="0">
              <a:solidFill>
                <a:prstClr val="black"/>
              </a:solidFill>
              <a:latin typeface="Book Antiqua"/>
            </a:endParaRPr>
          </a:p>
        </p:txBody>
      </p:sp>
    </p:spTree>
    <p:extLst>
      <p:ext uri="{BB962C8B-B14F-4D97-AF65-F5344CB8AC3E}">
        <p14:creationId xmlns:p14="http://schemas.microsoft.com/office/powerpoint/2010/main" val="4603401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039427"/>
          </a:xfrm>
        </p:spPr>
        <p:txBody>
          <a:bodyPr>
            <a:noAutofit/>
          </a:bodyPr>
          <a:lstStyle/>
          <a:p>
            <a:r>
              <a:rPr lang="en-US" sz="2800" dirty="0"/>
              <a:t>Behavioral, </a:t>
            </a:r>
            <a:r>
              <a:rPr lang="en-US" sz="2800" dirty="0" smtClean="0"/>
              <a:t>Substance use </a:t>
            </a:r>
            <a:r>
              <a:rPr lang="en-US" sz="2800" dirty="0"/>
              <a:t>and Social </a:t>
            </a:r>
            <a:r>
              <a:rPr lang="en-US" sz="2800" dirty="0" smtClean="0"/>
              <a:t>Sciences AND Prevention </a:t>
            </a:r>
            <a:r>
              <a:rPr lang="en-US" sz="2800" dirty="0"/>
              <a:t>Study </a:t>
            </a:r>
            <a:r>
              <a:rPr lang="en-US" sz="2800" dirty="0" smtClean="0"/>
              <a:t>Sections : </a:t>
            </a:r>
            <a:r>
              <a:rPr lang="en-US" sz="2800" dirty="0" smtClean="0">
                <a:solidFill>
                  <a:schemeClr val="accent2">
                    <a:lumMod val="50000"/>
                  </a:schemeClr>
                </a:solidFill>
              </a:rPr>
              <a:t>Scientific Landscape</a:t>
            </a:r>
            <a:endParaRPr lang="en-US" sz="2800" dirty="0">
              <a:solidFill>
                <a:schemeClr val="accent2">
                  <a:lumMod val="50000"/>
                </a:schemeClr>
              </a:solidFill>
            </a:endParaRPr>
          </a:p>
        </p:txBody>
      </p:sp>
      <p:sp>
        <p:nvSpPr>
          <p:cNvPr id="3" name="Content Placeholder 2"/>
          <p:cNvSpPr>
            <a:spLocks noGrp="1"/>
          </p:cNvSpPr>
          <p:nvPr>
            <p:ph idx="1"/>
          </p:nvPr>
        </p:nvSpPr>
        <p:spPr/>
        <p:txBody>
          <a:bodyPr/>
          <a:lstStyle/>
          <a:p>
            <a:endParaRPr lang="en-US" dirty="0" smtClean="0">
              <a:solidFill>
                <a:schemeClr val="tx1"/>
              </a:solidFill>
            </a:endParaRPr>
          </a:p>
          <a:p>
            <a:pPr>
              <a:spcAft>
                <a:spcPts val="1200"/>
              </a:spcAft>
            </a:pPr>
            <a:r>
              <a:rPr lang="en-US" sz="2800" dirty="0" smtClean="0">
                <a:solidFill>
                  <a:schemeClr val="tx1"/>
                </a:solidFill>
              </a:rPr>
              <a:t>Current buzz:</a:t>
            </a:r>
          </a:p>
          <a:p>
            <a:pPr lvl="1">
              <a:spcAft>
                <a:spcPts val="1200"/>
              </a:spcAft>
              <a:buClr>
                <a:schemeClr val="accent2">
                  <a:lumMod val="50000"/>
                </a:schemeClr>
              </a:buClr>
            </a:pPr>
            <a:r>
              <a:rPr lang="en-US" sz="2400" dirty="0">
                <a:solidFill>
                  <a:schemeClr val="tx1"/>
                </a:solidFill>
              </a:rPr>
              <a:t>Combination HIV Prevention</a:t>
            </a:r>
          </a:p>
          <a:p>
            <a:pPr lvl="1">
              <a:spcAft>
                <a:spcPts val="1200"/>
              </a:spcAft>
              <a:buClr>
                <a:schemeClr val="accent2">
                  <a:lumMod val="50000"/>
                </a:schemeClr>
              </a:buClr>
            </a:pPr>
            <a:r>
              <a:rPr lang="en-US" sz="2400" dirty="0">
                <a:solidFill>
                  <a:schemeClr val="tx1"/>
                </a:solidFill>
              </a:rPr>
              <a:t>Implementation </a:t>
            </a:r>
            <a:r>
              <a:rPr lang="en-US" sz="2400" dirty="0" smtClean="0">
                <a:solidFill>
                  <a:schemeClr val="tx1"/>
                </a:solidFill>
              </a:rPr>
              <a:t>Science</a:t>
            </a:r>
          </a:p>
          <a:p>
            <a:pPr lvl="1">
              <a:spcAft>
                <a:spcPts val="1200"/>
              </a:spcAft>
              <a:buClr>
                <a:schemeClr val="accent2">
                  <a:lumMod val="50000"/>
                </a:schemeClr>
              </a:buClr>
            </a:pPr>
            <a:r>
              <a:rPr lang="en-US" sz="2400" dirty="0">
                <a:solidFill>
                  <a:schemeClr val="tx1"/>
                </a:solidFill>
              </a:rPr>
              <a:t>Access to care cascade</a:t>
            </a:r>
          </a:p>
          <a:p>
            <a:pPr lvl="1">
              <a:spcAft>
                <a:spcPts val="1200"/>
              </a:spcAft>
              <a:buClr>
                <a:schemeClr val="accent2">
                  <a:lumMod val="50000"/>
                </a:schemeClr>
              </a:buClr>
            </a:pPr>
            <a:r>
              <a:rPr lang="en-US" sz="2400" dirty="0">
                <a:solidFill>
                  <a:schemeClr val="tx1"/>
                </a:solidFill>
              </a:rPr>
              <a:t>Treatment as Prevention (TASP)</a:t>
            </a:r>
          </a:p>
          <a:p>
            <a:pPr lvl="1"/>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997466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28" y="457200"/>
            <a:ext cx="8565472" cy="1039427"/>
          </a:xfrm>
        </p:spPr>
        <p:txBody>
          <a:bodyPr>
            <a:normAutofit fontScale="90000"/>
          </a:bodyPr>
          <a:lstStyle/>
          <a:p>
            <a:r>
              <a:rPr lang="en-US" sz="3100" dirty="0"/>
              <a:t>Behavioral, Substance use and Social </a:t>
            </a:r>
            <a:r>
              <a:rPr lang="en-US" sz="3100" dirty="0" smtClean="0"/>
              <a:t>Sciences AND Prevention Study </a:t>
            </a:r>
            <a:r>
              <a:rPr lang="en-US" sz="3100" dirty="0" err="1" smtClean="0"/>
              <a:t>SectionS</a:t>
            </a:r>
            <a:r>
              <a:rPr lang="en-US" sz="3100" dirty="0" smtClean="0"/>
              <a:t>: </a:t>
            </a:r>
            <a:r>
              <a:rPr lang="en-US" sz="3100" dirty="0" smtClean="0">
                <a:solidFill>
                  <a:schemeClr val="accent2">
                    <a:lumMod val="50000"/>
                  </a:schemeClr>
                </a:solidFill>
              </a:rPr>
              <a:t>programmatic areas </a:t>
            </a:r>
            <a:endParaRPr lang="en-US" sz="3100" dirty="0">
              <a:solidFill>
                <a:schemeClr val="accent2">
                  <a:lumMod val="50000"/>
                </a:schemeClr>
              </a:solidFill>
            </a:endParaRPr>
          </a:p>
        </p:txBody>
      </p:sp>
      <p:sp>
        <p:nvSpPr>
          <p:cNvPr id="3" name="Content Placeholder 2"/>
          <p:cNvSpPr>
            <a:spLocks noGrp="1"/>
          </p:cNvSpPr>
          <p:nvPr>
            <p:ph idx="1"/>
          </p:nvPr>
        </p:nvSpPr>
        <p:spPr>
          <a:xfrm>
            <a:off x="457200" y="2027237"/>
            <a:ext cx="8382000" cy="4373563"/>
          </a:xfrm>
        </p:spPr>
        <p:txBody>
          <a:bodyPr/>
          <a:lstStyle/>
          <a:p>
            <a:pPr>
              <a:spcAft>
                <a:spcPts val="1200"/>
              </a:spcAft>
            </a:pPr>
            <a:r>
              <a:rPr lang="en-US" sz="2800" b="1" dirty="0" smtClean="0">
                <a:solidFill>
                  <a:schemeClr val="tx1"/>
                </a:solidFill>
              </a:rPr>
              <a:t>Techniques</a:t>
            </a:r>
            <a:r>
              <a:rPr lang="en-US" dirty="0" smtClean="0">
                <a:solidFill>
                  <a:schemeClr val="tx1"/>
                </a:solidFill>
              </a:rPr>
              <a:t> </a:t>
            </a:r>
            <a:r>
              <a:rPr lang="en-US" dirty="0">
                <a:solidFill>
                  <a:schemeClr val="tx1"/>
                </a:solidFill>
              </a:rPr>
              <a:t>(e.g. circumcision, </a:t>
            </a:r>
            <a:r>
              <a:rPr lang="en-US" dirty="0" err="1" smtClean="0">
                <a:solidFill>
                  <a:schemeClr val="tx1"/>
                </a:solidFill>
              </a:rPr>
              <a:t>microbicides</a:t>
            </a:r>
            <a:r>
              <a:rPr lang="en-US" dirty="0">
                <a:solidFill>
                  <a:schemeClr val="tx1"/>
                </a:solidFill>
              </a:rPr>
              <a:t>, harm </a:t>
            </a:r>
            <a:r>
              <a:rPr lang="en-US" dirty="0" smtClean="0">
                <a:solidFill>
                  <a:schemeClr val="tx1"/>
                </a:solidFill>
              </a:rPr>
              <a:t>reduction, HTC, stigma reduction, health communications, </a:t>
            </a:r>
            <a:r>
              <a:rPr lang="en-US" dirty="0" err="1" smtClean="0">
                <a:solidFill>
                  <a:schemeClr val="tx1"/>
                </a:solidFill>
              </a:rPr>
              <a:t>mHealth</a:t>
            </a:r>
            <a:r>
              <a:rPr lang="en-US" dirty="0" smtClean="0">
                <a:solidFill>
                  <a:schemeClr val="tx1"/>
                </a:solidFill>
              </a:rPr>
              <a:t>, structural interventions, </a:t>
            </a:r>
            <a:r>
              <a:rPr lang="en-US" dirty="0" err="1" smtClean="0">
                <a:solidFill>
                  <a:schemeClr val="tx1"/>
                </a:solidFill>
              </a:rPr>
              <a:t>TasP</a:t>
            </a:r>
            <a:r>
              <a:rPr lang="en-US" dirty="0" smtClean="0">
                <a:solidFill>
                  <a:schemeClr val="tx1"/>
                </a:solidFill>
              </a:rPr>
              <a:t>, </a:t>
            </a:r>
            <a:r>
              <a:rPr lang="en-US" dirty="0" err="1" smtClean="0">
                <a:solidFill>
                  <a:schemeClr val="tx1"/>
                </a:solidFill>
              </a:rPr>
              <a:t>PreP</a:t>
            </a:r>
            <a:r>
              <a:rPr lang="en-US" dirty="0" smtClean="0">
                <a:solidFill>
                  <a:schemeClr val="tx1"/>
                </a:solidFill>
              </a:rPr>
              <a:t>, combination prevention)</a:t>
            </a:r>
          </a:p>
          <a:p>
            <a:r>
              <a:rPr lang="en-US" sz="2800" b="1" dirty="0" smtClean="0">
                <a:solidFill>
                  <a:schemeClr val="tx1"/>
                </a:solidFill>
              </a:rPr>
              <a:t>Populations</a:t>
            </a:r>
            <a:r>
              <a:rPr lang="en-US" sz="2800" dirty="0" smtClean="0">
                <a:solidFill>
                  <a:schemeClr val="tx1"/>
                </a:solidFill>
              </a:rPr>
              <a:t> </a:t>
            </a:r>
          </a:p>
          <a:p>
            <a:pPr lvl="1"/>
            <a:r>
              <a:rPr lang="en-US" sz="2400" dirty="0" smtClean="0">
                <a:solidFill>
                  <a:schemeClr val="tx1"/>
                </a:solidFill>
              </a:rPr>
              <a:t>key populations (e.g., IDU, FSW, adolescents, MSM)</a:t>
            </a:r>
          </a:p>
          <a:p>
            <a:pPr lvl="1"/>
            <a:r>
              <a:rPr lang="en-US" sz="2400" dirty="0" smtClean="0">
                <a:solidFill>
                  <a:schemeClr val="tx1"/>
                </a:solidFill>
              </a:rPr>
              <a:t>generalized epidemics </a:t>
            </a:r>
          </a:p>
          <a:p>
            <a:endParaRPr lang="en-US" sz="2800" dirty="0"/>
          </a:p>
          <a:p>
            <a:endParaRPr lang="en-US" sz="2800" dirty="0" smtClean="0"/>
          </a:p>
          <a:p>
            <a:endParaRPr lang="en-US" sz="2800" dirty="0"/>
          </a:p>
          <a:p>
            <a:endParaRPr lang="en-US" sz="2800" dirty="0"/>
          </a:p>
          <a:p>
            <a:pPr lvl="1"/>
            <a:endParaRPr lang="en-US" dirty="0" smtClean="0"/>
          </a:p>
        </p:txBody>
      </p:sp>
    </p:spTree>
    <p:extLst>
      <p:ext uri="{BB962C8B-B14F-4D97-AF65-F5344CB8AC3E}">
        <p14:creationId xmlns:p14="http://schemas.microsoft.com/office/powerpoint/2010/main" val="11750035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65472" cy="1039427"/>
          </a:xfrm>
        </p:spPr>
        <p:txBody>
          <a:bodyPr>
            <a:noAutofit/>
          </a:bodyPr>
          <a:lstStyle/>
          <a:p>
            <a:r>
              <a:rPr lang="en-US" sz="2800" dirty="0"/>
              <a:t>Behavioral, Substance use and Social </a:t>
            </a:r>
            <a:r>
              <a:rPr lang="en-US" sz="2800" dirty="0" smtClean="0"/>
              <a:t>Sciences and Prevention </a:t>
            </a:r>
            <a:r>
              <a:rPr lang="en-US" sz="2800" dirty="0"/>
              <a:t>Study </a:t>
            </a:r>
            <a:r>
              <a:rPr lang="en-US" sz="2800" dirty="0" smtClean="0"/>
              <a:t>Sections: </a:t>
            </a:r>
            <a:r>
              <a:rPr lang="en-US" sz="2800" dirty="0" smtClean="0">
                <a:solidFill>
                  <a:schemeClr val="accent2">
                    <a:lumMod val="50000"/>
                  </a:schemeClr>
                </a:solidFill>
              </a:rPr>
              <a:t>resources available</a:t>
            </a:r>
            <a:endParaRPr lang="en-US" sz="2800" dirty="0">
              <a:solidFill>
                <a:schemeClr val="accent2">
                  <a:lumMod val="50000"/>
                </a:schemeClr>
              </a:solidFill>
            </a:endParaRPr>
          </a:p>
        </p:txBody>
      </p:sp>
      <p:sp>
        <p:nvSpPr>
          <p:cNvPr id="3" name="Content Placeholder 2"/>
          <p:cNvSpPr>
            <a:spLocks noGrp="1"/>
          </p:cNvSpPr>
          <p:nvPr>
            <p:ph idx="1"/>
          </p:nvPr>
        </p:nvSpPr>
        <p:spPr>
          <a:xfrm>
            <a:off x="457200" y="1874837"/>
            <a:ext cx="8229600" cy="4373563"/>
          </a:xfrm>
        </p:spPr>
        <p:txBody>
          <a:bodyPr/>
          <a:lstStyle/>
          <a:p>
            <a:pPr>
              <a:spcAft>
                <a:spcPts val="1800"/>
              </a:spcAft>
            </a:pPr>
            <a:r>
              <a:rPr lang="en-US" dirty="0" smtClean="0">
                <a:solidFill>
                  <a:schemeClr val="tx1"/>
                </a:solidFill>
              </a:rPr>
              <a:t>Review specific aims</a:t>
            </a:r>
          </a:p>
          <a:p>
            <a:pPr>
              <a:spcAft>
                <a:spcPts val="1800"/>
              </a:spcAft>
            </a:pPr>
            <a:r>
              <a:rPr lang="en-US" dirty="0" smtClean="0">
                <a:solidFill>
                  <a:schemeClr val="tx1"/>
                </a:solidFill>
              </a:rPr>
              <a:t>Assign mentors</a:t>
            </a:r>
          </a:p>
          <a:p>
            <a:pPr>
              <a:spcAft>
                <a:spcPts val="1800"/>
              </a:spcAft>
            </a:pPr>
            <a:r>
              <a:rPr lang="en-US" dirty="0" smtClean="0">
                <a:solidFill>
                  <a:schemeClr val="tx1"/>
                </a:solidFill>
              </a:rPr>
              <a:t>Facilitate collaborations</a:t>
            </a:r>
          </a:p>
          <a:p>
            <a:pPr>
              <a:spcAft>
                <a:spcPts val="1800"/>
              </a:spcAft>
            </a:pPr>
            <a:r>
              <a:rPr lang="en-US" dirty="0" smtClean="0">
                <a:solidFill>
                  <a:schemeClr val="tx1"/>
                </a:solidFill>
              </a:rPr>
              <a:t>Ensure linkages to appropriate resources</a:t>
            </a:r>
            <a:endParaRPr lang="en-US" dirty="0">
              <a:solidFill>
                <a:schemeClr val="tx1"/>
              </a:solidFill>
            </a:endParaRPr>
          </a:p>
          <a:p>
            <a:pPr>
              <a:spcAft>
                <a:spcPts val="1800"/>
              </a:spcAft>
            </a:pPr>
            <a:r>
              <a:rPr lang="en-US" dirty="0" smtClean="0">
                <a:solidFill>
                  <a:schemeClr val="tx1"/>
                </a:solidFill>
              </a:rPr>
              <a:t>Tamara Flys (tflys@jhsph.edu) and Wendy Davis (wdavis@jhsph.edu)</a:t>
            </a:r>
          </a:p>
          <a:p>
            <a:endParaRPr lang="en-US" dirty="0" smtClean="0"/>
          </a:p>
        </p:txBody>
      </p:sp>
    </p:spTree>
    <p:extLst>
      <p:ext uri="{BB962C8B-B14F-4D97-AF65-F5344CB8AC3E}">
        <p14:creationId xmlns:p14="http://schemas.microsoft.com/office/powerpoint/2010/main" val="39623655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8373"/>
            <a:ext cx="8565472" cy="1039427"/>
          </a:xfrm>
        </p:spPr>
        <p:txBody>
          <a:bodyPr>
            <a:normAutofit fontScale="90000"/>
          </a:bodyPr>
          <a:lstStyle/>
          <a:p>
            <a:r>
              <a:rPr lang="en-US" sz="3100" dirty="0"/>
              <a:t>Behavioral, Substance use and Social </a:t>
            </a:r>
            <a:r>
              <a:rPr lang="en-US" sz="3100" dirty="0" smtClean="0"/>
              <a:t>Sciences And Prevention </a:t>
            </a:r>
            <a:r>
              <a:rPr lang="en-US" sz="3100" dirty="0"/>
              <a:t>Study </a:t>
            </a:r>
            <a:r>
              <a:rPr lang="en-US" sz="3100" dirty="0" smtClean="0"/>
              <a:t>Sections: </a:t>
            </a:r>
            <a:r>
              <a:rPr lang="en-US" sz="3100" dirty="0" smtClean="0">
                <a:solidFill>
                  <a:schemeClr val="accent2">
                    <a:lumMod val="50000"/>
                  </a:schemeClr>
                </a:solidFill>
              </a:rPr>
              <a:t>above all else</a:t>
            </a:r>
            <a:endParaRPr lang="en-US" sz="3100" dirty="0">
              <a:solidFill>
                <a:schemeClr val="accent2">
                  <a:lumMod val="50000"/>
                </a:schemeClr>
              </a:solidFill>
            </a:endParaRPr>
          </a:p>
        </p:txBody>
      </p:sp>
      <p:sp>
        <p:nvSpPr>
          <p:cNvPr id="3" name="Content Placeholder 2"/>
          <p:cNvSpPr>
            <a:spLocks noGrp="1"/>
          </p:cNvSpPr>
          <p:nvPr>
            <p:ph idx="1"/>
          </p:nvPr>
        </p:nvSpPr>
        <p:spPr>
          <a:xfrm>
            <a:off x="381000" y="2057400"/>
            <a:ext cx="8458200" cy="3276600"/>
          </a:xfrm>
        </p:spPr>
        <p:txBody>
          <a:bodyPr>
            <a:normAutofit fontScale="85000" lnSpcReduction="20000"/>
          </a:bodyPr>
          <a:lstStyle/>
          <a:p>
            <a:pPr marL="685800" lvl="1" indent="-571500">
              <a:buClr>
                <a:schemeClr val="accent1"/>
              </a:buClr>
            </a:pPr>
            <a:r>
              <a:rPr lang="en-US" sz="4000" dirty="0" smtClean="0">
                <a:solidFill>
                  <a:schemeClr val="tx1"/>
                </a:solidFill>
              </a:rPr>
              <a:t>Because a new R01 is CFAR’s main metric, your research should provide preliminary </a:t>
            </a:r>
            <a:r>
              <a:rPr lang="en-US" sz="4000" dirty="0">
                <a:solidFill>
                  <a:schemeClr val="tx1"/>
                </a:solidFill>
              </a:rPr>
              <a:t>data </a:t>
            </a:r>
            <a:r>
              <a:rPr lang="en-US" sz="4000" dirty="0" smtClean="0">
                <a:solidFill>
                  <a:schemeClr val="tx1"/>
                </a:solidFill>
              </a:rPr>
              <a:t>needed to </a:t>
            </a:r>
            <a:r>
              <a:rPr lang="en-US" sz="4000" dirty="0">
                <a:solidFill>
                  <a:schemeClr val="tx1"/>
                </a:solidFill>
              </a:rPr>
              <a:t>successfully compete for R series awards.  </a:t>
            </a:r>
            <a:endParaRPr lang="en-US" sz="4000" dirty="0" smtClean="0">
              <a:solidFill>
                <a:schemeClr val="tx1"/>
              </a:solidFill>
            </a:endParaRPr>
          </a:p>
          <a:p>
            <a:pPr marL="388620" lvl="2" indent="0">
              <a:buClr>
                <a:schemeClr val="accent1"/>
              </a:buClr>
              <a:buNone/>
            </a:pPr>
            <a:endParaRPr lang="en-US" sz="4000" dirty="0">
              <a:solidFill>
                <a:schemeClr val="tx1"/>
              </a:solidFill>
            </a:endParaRPr>
          </a:p>
          <a:p>
            <a:pPr marL="617220" lvl="2">
              <a:buClr>
                <a:schemeClr val="accent1"/>
              </a:buClr>
            </a:pPr>
            <a:r>
              <a:rPr lang="en-US" sz="4000" dirty="0" smtClean="0">
                <a:solidFill>
                  <a:schemeClr val="tx1"/>
                </a:solidFill>
              </a:rPr>
              <a:t>You need to clearly </a:t>
            </a:r>
            <a:r>
              <a:rPr lang="en-US" sz="4000" dirty="0">
                <a:solidFill>
                  <a:schemeClr val="tx1"/>
                </a:solidFill>
              </a:rPr>
              <a:t>demonstrate that </a:t>
            </a:r>
            <a:r>
              <a:rPr lang="en-US" sz="4000" dirty="0" smtClean="0">
                <a:solidFill>
                  <a:schemeClr val="tx1"/>
                </a:solidFill>
              </a:rPr>
              <a:t>what you propose will lead </a:t>
            </a:r>
            <a:r>
              <a:rPr lang="en-US" sz="4000" dirty="0">
                <a:solidFill>
                  <a:schemeClr val="tx1"/>
                </a:solidFill>
              </a:rPr>
              <a:t>to an RO1</a:t>
            </a:r>
            <a:r>
              <a:rPr lang="en-US" sz="4000" dirty="0" smtClean="0">
                <a:solidFill>
                  <a:schemeClr val="tx1"/>
                </a:solidFill>
              </a:rPr>
              <a:t>!</a:t>
            </a:r>
            <a:endParaRPr lang="en-US" sz="4000" dirty="0">
              <a:solidFill>
                <a:schemeClr val="tx1"/>
              </a:solidFill>
            </a:endParaRPr>
          </a:p>
          <a:p>
            <a:pPr marL="342900" lvl="1">
              <a:buClr>
                <a:schemeClr val="accent1"/>
              </a:buClr>
            </a:pPr>
            <a:endParaRPr lang="en-US" dirty="0"/>
          </a:p>
          <a:p>
            <a:pPr marL="342900" lvl="1">
              <a:buClr>
                <a:schemeClr val="accent1"/>
              </a:buClr>
            </a:pPr>
            <a:endParaRPr lang="en-US" dirty="0" smtClean="0"/>
          </a:p>
          <a:p>
            <a:pPr marL="342900" lvl="1">
              <a:buClr>
                <a:schemeClr val="accent1"/>
              </a:buClr>
            </a:pPr>
            <a:endParaRPr lang="en-US" dirty="0"/>
          </a:p>
        </p:txBody>
      </p:sp>
    </p:spTree>
    <p:extLst>
      <p:ext uri="{BB962C8B-B14F-4D97-AF65-F5344CB8AC3E}">
        <p14:creationId xmlns:p14="http://schemas.microsoft.com/office/powerpoint/2010/main" val="32868219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65472" cy="1039427"/>
          </a:xfrm>
        </p:spPr>
        <p:txBody>
          <a:bodyPr>
            <a:noAutofit/>
          </a:bodyPr>
          <a:lstStyle/>
          <a:p>
            <a:r>
              <a:rPr lang="en-US" sz="2800" dirty="0"/>
              <a:t>Behavioral, Substance use and Social </a:t>
            </a:r>
            <a:r>
              <a:rPr lang="en-US" sz="2800" dirty="0" smtClean="0"/>
              <a:t>Sciences and Prevention </a:t>
            </a:r>
            <a:r>
              <a:rPr lang="en-US" sz="2800" dirty="0"/>
              <a:t>Study </a:t>
            </a:r>
            <a:r>
              <a:rPr lang="en-US" sz="2800" dirty="0" smtClean="0"/>
              <a:t>Sections: </a:t>
            </a:r>
            <a:r>
              <a:rPr lang="en-US" sz="2800" dirty="0" smtClean="0">
                <a:solidFill>
                  <a:schemeClr val="accent2">
                    <a:lumMod val="50000"/>
                  </a:schemeClr>
                </a:solidFill>
              </a:rPr>
              <a:t>how we score</a:t>
            </a:r>
            <a:endParaRPr lang="en-US" sz="2800"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sz="3600" dirty="0" smtClean="0">
                <a:solidFill>
                  <a:schemeClr val="tx1"/>
                </a:solidFill>
              </a:rPr>
              <a:t>Significance</a:t>
            </a:r>
          </a:p>
          <a:p>
            <a:r>
              <a:rPr lang="en-US" sz="3600" dirty="0" smtClean="0">
                <a:solidFill>
                  <a:schemeClr val="tx1"/>
                </a:solidFill>
              </a:rPr>
              <a:t>Approach</a:t>
            </a:r>
          </a:p>
          <a:p>
            <a:r>
              <a:rPr lang="en-US" sz="3600" dirty="0" smtClean="0">
                <a:solidFill>
                  <a:schemeClr val="tx1"/>
                </a:solidFill>
              </a:rPr>
              <a:t>Innovation </a:t>
            </a:r>
          </a:p>
          <a:p>
            <a:r>
              <a:rPr lang="en-US" sz="3600" dirty="0" smtClean="0">
                <a:solidFill>
                  <a:schemeClr val="tx1"/>
                </a:solidFill>
              </a:rPr>
              <a:t>Investigator </a:t>
            </a:r>
          </a:p>
          <a:p>
            <a:r>
              <a:rPr lang="en-US" sz="3600" dirty="0" smtClean="0">
                <a:solidFill>
                  <a:schemeClr val="tx1"/>
                </a:solidFill>
              </a:rPr>
              <a:t>Environment</a:t>
            </a:r>
          </a:p>
          <a:p>
            <a:r>
              <a:rPr lang="en-US" sz="3600" dirty="0" err="1" smtClean="0">
                <a:solidFill>
                  <a:schemeClr val="tx1"/>
                </a:solidFill>
              </a:rPr>
              <a:t>Transdisciplinary</a:t>
            </a:r>
            <a:endParaRPr lang="en-US" sz="3600" dirty="0" smtClean="0">
              <a:solidFill>
                <a:schemeClr val="tx1"/>
              </a:solidFill>
            </a:endParaRPr>
          </a:p>
          <a:p>
            <a:pPr marL="342900" lvl="1">
              <a:buClr>
                <a:schemeClr val="accent1"/>
              </a:buClr>
            </a:pPr>
            <a:endParaRPr lang="en-US" sz="2800" dirty="0"/>
          </a:p>
        </p:txBody>
      </p:sp>
    </p:spTree>
    <p:extLst>
      <p:ext uri="{BB962C8B-B14F-4D97-AF65-F5344CB8AC3E}">
        <p14:creationId xmlns:p14="http://schemas.microsoft.com/office/powerpoint/2010/main" val="33839401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65472" cy="1039427"/>
          </a:xfrm>
        </p:spPr>
        <p:txBody>
          <a:bodyPr>
            <a:normAutofit fontScale="90000"/>
          </a:bodyPr>
          <a:lstStyle/>
          <a:p>
            <a:r>
              <a:rPr lang="en-US" sz="3100" dirty="0"/>
              <a:t>Behavioral, Substance use and Social </a:t>
            </a:r>
            <a:r>
              <a:rPr lang="en-US" sz="3100" dirty="0" smtClean="0"/>
              <a:t>Sciences and Prevention </a:t>
            </a:r>
            <a:r>
              <a:rPr lang="en-US" sz="3100" dirty="0"/>
              <a:t>Study </a:t>
            </a:r>
            <a:r>
              <a:rPr lang="en-US" sz="3100" dirty="0" smtClean="0"/>
              <a:t>Sections: </a:t>
            </a:r>
            <a:r>
              <a:rPr lang="en-US" sz="3100" dirty="0" smtClean="0">
                <a:solidFill>
                  <a:schemeClr val="accent2">
                    <a:lumMod val="50000"/>
                  </a:schemeClr>
                </a:solidFill>
              </a:rPr>
              <a:t>A Success story</a:t>
            </a:r>
            <a:endParaRPr lang="en-US" sz="3100" dirty="0">
              <a:solidFill>
                <a:schemeClr val="accent2">
                  <a:lumMod val="50000"/>
                </a:schemeClr>
              </a:solidFill>
            </a:endParaRPr>
          </a:p>
        </p:txBody>
      </p:sp>
      <p:sp>
        <p:nvSpPr>
          <p:cNvPr id="3" name="Content Placeholder 2"/>
          <p:cNvSpPr>
            <a:spLocks noGrp="1"/>
          </p:cNvSpPr>
          <p:nvPr>
            <p:ph idx="1"/>
          </p:nvPr>
        </p:nvSpPr>
        <p:spPr>
          <a:xfrm>
            <a:off x="381000" y="1828800"/>
            <a:ext cx="8458200" cy="4419600"/>
          </a:xfrm>
        </p:spPr>
        <p:txBody>
          <a:bodyPr>
            <a:normAutofit fontScale="92500"/>
          </a:bodyPr>
          <a:lstStyle/>
          <a:p>
            <a:pPr>
              <a:spcAft>
                <a:spcPts val="600"/>
              </a:spcAft>
            </a:pPr>
            <a:r>
              <a:rPr lang="en-US" sz="2600" i="1" dirty="0" err="1">
                <a:solidFill>
                  <a:schemeClr val="tx1"/>
                </a:solidFill>
              </a:rPr>
              <a:t>m</a:t>
            </a:r>
            <a:r>
              <a:rPr lang="en-US" sz="2600" i="1" dirty="0" err="1" smtClean="0">
                <a:solidFill>
                  <a:schemeClr val="tx1"/>
                </a:solidFill>
              </a:rPr>
              <a:t>Health</a:t>
            </a:r>
            <a:r>
              <a:rPr lang="en-US" sz="2600" i="1" dirty="0" smtClean="0">
                <a:solidFill>
                  <a:schemeClr val="tx1"/>
                </a:solidFill>
              </a:rPr>
              <a:t>-Enhanced </a:t>
            </a:r>
            <a:r>
              <a:rPr lang="en-US" sz="2600" i="1" dirty="0">
                <a:solidFill>
                  <a:schemeClr val="tx1"/>
                </a:solidFill>
              </a:rPr>
              <a:t>Economic Empowerment Initiatives for HIV Prevention among </a:t>
            </a:r>
            <a:r>
              <a:rPr lang="en-US" sz="2600" i="1" dirty="0" smtClean="0">
                <a:solidFill>
                  <a:schemeClr val="tx1"/>
                </a:solidFill>
              </a:rPr>
              <a:t>Youth </a:t>
            </a:r>
            <a:r>
              <a:rPr lang="en-US" sz="2600" i="1" dirty="0">
                <a:solidFill>
                  <a:schemeClr val="tx1"/>
                </a:solidFill>
              </a:rPr>
              <a:t>Living in Urban Slums in </a:t>
            </a:r>
            <a:r>
              <a:rPr lang="en-US" sz="2600" i="1" dirty="0" smtClean="0">
                <a:solidFill>
                  <a:schemeClr val="tx1"/>
                </a:solidFill>
              </a:rPr>
              <a:t>Kenya </a:t>
            </a:r>
            <a:r>
              <a:rPr lang="en-US" sz="2600" dirty="0" smtClean="0">
                <a:solidFill>
                  <a:schemeClr val="tx1"/>
                </a:solidFill>
              </a:rPr>
              <a:t>(Larissa Jennings)</a:t>
            </a:r>
          </a:p>
          <a:p>
            <a:pPr marL="617220" lvl="2">
              <a:spcAft>
                <a:spcPts val="1200"/>
              </a:spcAft>
              <a:buClr>
                <a:schemeClr val="accent1"/>
              </a:buClr>
            </a:pPr>
            <a:r>
              <a:rPr lang="en-US" sz="2400" b="1" dirty="0" smtClean="0">
                <a:solidFill>
                  <a:schemeClr val="tx1"/>
                </a:solidFill>
              </a:rPr>
              <a:t>Specific Aim 1:</a:t>
            </a:r>
            <a:r>
              <a:rPr lang="en-US" sz="2400" dirty="0" smtClean="0">
                <a:solidFill>
                  <a:schemeClr val="tx1"/>
                </a:solidFill>
              </a:rPr>
              <a:t> To characterize local and gendered representations of economic empowerment, its influence on HIV vulnerability, and the role of mobile phone technology among Kenyan’s urban slum youth</a:t>
            </a:r>
          </a:p>
          <a:p>
            <a:pPr marL="617220" lvl="2">
              <a:buClr>
                <a:schemeClr val="accent1"/>
              </a:buClr>
            </a:pPr>
            <a:r>
              <a:rPr lang="en-US" sz="2400" b="1" dirty="0" smtClean="0">
                <a:solidFill>
                  <a:schemeClr val="tx1"/>
                </a:solidFill>
              </a:rPr>
              <a:t>Specific Aim 2: </a:t>
            </a:r>
            <a:r>
              <a:rPr lang="en-US" sz="2400" dirty="0" smtClean="0">
                <a:solidFill>
                  <a:schemeClr val="tx1"/>
                </a:solidFill>
              </a:rPr>
              <a:t>To assess HIV-related sexual behaviors, mobile phone use, and economic status among Kenyan’s urban slum youth, including development and testing of an HIV-contextualized economic empowerment scale.</a:t>
            </a:r>
          </a:p>
          <a:p>
            <a:pPr marL="342900" lvl="1">
              <a:buClr>
                <a:schemeClr val="accent1"/>
              </a:buClr>
            </a:pPr>
            <a:endParaRPr lang="en-US" dirty="0"/>
          </a:p>
          <a:p>
            <a:pPr marL="342900" lvl="1">
              <a:buClr>
                <a:schemeClr val="accent1"/>
              </a:buClr>
            </a:pPr>
            <a:endParaRPr lang="en-US" dirty="0" smtClean="0"/>
          </a:p>
          <a:p>
            <a:pPr marL="342900" lvl="1">
              <a:buClr>
                <a:schemeClr val="accent1"/>
              </a:buClr>
            </a:pPr>
            <a:endParaRPr lang="en-US" dirty="0"/>
          </a:p>
        </p:txBody>
      </p:sp>
    </p:spTree>
    <p:extLst>
      <p:ext uri="{BB962C8B-B14F-4D97-AF65-F5344CB8AC3E}">
        <p14:creationId xmlns:p14="http://schemas.microsoft.com/office/powerpoint/2010/main" val="37274631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65472" cy="1039427"/>
          </a:xfrm>
        </p:spPr>
        <p:txBody>
          <a:bodyPr>
            <a:normAutofit fontScale="90000"/>
          </a:bodyPr>
          <a:lstStyle/>
          <a:p>
            <a:r>
              <a:rPr lang="en-US" sz="3100" dirty="0"/>
              <a:t>Behavioral, Substance use and Social </a:t>
            </a:r>
            <a:r>
              <a:rPr lang="en-US" sz="3100" dirty="0" smtClean="0"/>
              <a:t>Sciences and Prevention </a:t>
            </a:r>
            <a:r>
              <a:rPr lang="en-US" sz="3100" dirty="0"/>
              <a:t>Study </a:t>
            </a:r>
            <a:r>
              <a:rPr lang="en-US" sz="3100" dirty="0" smtClean="0"/>
              <a:t>Sections:</a:t>
            </a:r>
            <a:r>
              <a:rPr lang="en-US" sz="3100" dirty="0"/>
              <a:t> </a:t>
            </a:r>
            <a:r>
              <a:rPr lang="en-US" sz="3100" dirty="0" smtClean="0">
                <a:solidFill>
                  <a:schemeClr val="accent2">
                    <a:lumMod val="50000"/>
                  </a:schemeClr>
                </a:solidFill>
              </a:rPr>
              <a:t>another Success story</a:t>
            </a:r>
            <a:endParaRPr lang="en-US" sz="3100" dirty="0">
              <a:solidFill>
                <a:schemeClr val="accent2">
                  <a:lumMod val="50000"/>
                </a:schemeClr>
              </a:solidFill>
            </a:endParaRPr>
          </a:p>
        </p:txBody>
      </p:sp>
      <p:sp>
        <p:nvSpPr>
          <p:cNvPr id="3" name="Content Placeholder 2"/>
          <p:cNvSpPr>
            <a:spLocks noGrp="1"/>
          </p:cNvSpPr>
          <p:nvPr>
            <p:ph idx="1"/>
          </p:nvPr>
        </p:nvSpPr>
        <p:spPr>
          <a:xfrm>
            <a:off x="381000" y="1676400"/>
            <a:ext cx="8686800" cy="4876800"/>
          </a:xfrm>
        </p:spPr>
        <p:txBody>
          <a:bodyPr>
            <a:normAutofit fontScale="77500" lnSpcReduction="20000"/>
          </a:bodyPr>
          <a:lstStyle/>
          <a:p>
            <a:pPr marL="342900" lvl="1">
              <a:spcAft>
                <a:spcPts val="600"/>
              </a:spcAft>
              <a:buClr>
                <a:schemeClr val="accent1"/>
              </a:buClr>
            </a:pPr>
            <a:r>
              <a:rPr lang="en-US" sz="2800" i="1" dirty="0">
                <a:solidFill>
                  <a:schemeClr val="tx1"/>
                </a:solidFill>
              </a:rPr>
              <a:t>Improved vaginal delivery of </a:t>
            </a:r>
            <a:r>
              <a:rPr lang="en-US" sz="2800" i="1" dirty="0" err="1">
                <a:solidFill>
                  <a:schemeClr val="tx1"/>
                </a:solidFill>
              </a:rPr>
              <a:t>Dapivirine</a:t>
            </a:r>
            <a:r>
              <a:rPr lang="en-US" sz="2800" i="1" dirty="0">
                <a:solidFill>
                  <a:schemeClr val="tx1"/>
                </a:solidFill>
              </a:rPr>
              <a:t> using mucus-penetrating nanoparticles for prevention of </a:t>
            </a:r>
            <a:r>
              <a:rPr lang="en-US" sz="2800" i="1" dirty="0" smtClean="0">
                <a:solidFill>
                  <a:schemeClr val="tx1"/>
                </a:solidFill>
              </a:rPr>
              <a:t>HIV infection </a:t>
            </a:r>
            <a:r>
              <a:rPr lang="en-US" sz="2800" dirty="0" smtClean="0">
                <a:solidFill>
                  <a:schemeClr val="tx1"/>
                </a:solidFill>
              </a:rPr>
              <a:t>(Laura Ensign)</a:t>
            </a:r>
          </a:p>
          <a:p>
            <a:pPr marL="565150" lvl="1">
              <a:spcAft>
                <a:spcPts val="600"/>
              </a:spcAft>
              <a:buClr>
                <a:schemeClr val="accent1"/>
              </a:buClr>
            </a:pPr>
            <a:r>
              <a:rPr lang="en-US" sz="2400" b="1" dirty="0" smtClean="0">
                <a:solidFill>
                  <a:schemeClr val="tx1"/>
                </a:solidFill>
              </a:rPr>
              <a:t>Specific Aim </a:t>
            </a:r>
            <a:r>
              <a:rPr lang="en-US" sz="2400" b="1" dirty="0">
                <a:solidFill>
                  <a:schemeClr val="tx1"/>
                </a:solidFill>
              </a:rPr>
              <a:t>1: </a:t>
            </a:r>
            <a:r>
              <a:rPr lang="en-US" sz="2400" dirty="0">
                <a:solidFill>
                  <a:schemeClr val="tx1"/>
                </a:solidFill>
              </a:rPr>
              <a:t>Develop biodegradable, mucus-penetrating nanoparticles (MPPs).</a:t>
            </a:r>
          </a:p>
          <a:p>
            <a:pPr marL="911225" lvl="1"/>
            <a:r>
              <a:rPr lang="en-US" dirty="0">
                <a:solidFill>
                  <a:schemeClr val="tx1"/>
                </a:solidFill>
              </a:rPr>
              <a:t>Formulate </a:t>
            </a:r>
            <a:r>
              <a:rPr lang="en-US" dirty="0" err="1">
                <a:solidFill>
                  <a:schemeClr val="tx1"/>
                </a:solidFill>
              </a:rPr>
              <a:t>Dapivirine</a:t>
            </a:r>
            <a:r>
              <a:rPr lang="en-US" dirty="0">
                <a:solidFill>
                  <a:schemeClr val="tx1"/>
                </a:solidFill>
              </a:rPr>
              <a:t>-loaded MPP using biodegradable polymers.</a:t>
            </a:r>
          </a:p>
          <a:p>
            <a:pPr marL="911225" lvl="1"/>
            <a:r>
              <a:rPr lang="en-US" dirty="0">
                <a:solidFill>
                  <a:schemeClr val="tx1"/>
                </a:solidFill>
              </a:rPr>
              <a:t>Confirm that </a:t>
            </a:r>
            <a:r>
              <a:rPr lang="en-US" dirty="0" err="1">
                <a:solidFill>
                  <a:schemeClr val="tx1"/>
                </a:solidFill>
              </a:rPr>
              <a:t>Dapivirine</a:t>
            </a:r>
            <a:r>
              <a:rPr lang="en-US" dirty="0">
                <a:solidFill>
                  <a:schemeClr val="tx1"/>
                </a:solidFill>
              </a:rPr>
              <a:t>-MPP rapidly penetrate fresh, undiluted </a:t>
            </a:r>
            <a:r>
              <a:rPr lang="en-US" dirty="0" err="1">
                <a:solidFill>
                  <a:schemeClr val="tx1"/>
                </a:solidFill>
              </a:rPr>
              <a:t>hCVM</a:t>
            </a:r>
            <a:r>
              <a:rPr lang="en-US" dirty="0">
                <a:solidFill>
                  <a:schemeClr val="tx1"/>
                </a:solidFill>
              </a:rPr>
              <a:t> and </a:t>
            </a:r>
            <a:r>
              <a:rPr lang="en-US" dirty="0" err="1">
                <a:solidFill>
                  <a:schemeClr val="tx1"/>
                </a:solidFill>
              </a:rPr>
              <a:t>mCVM</a:t>
            </a:r>
            <a:r>
              <a:rPr lang="en-US" dirty="0">
                <a:solidFill>
                  <a:schemeClr val="tx1"/>
                </a:solidFill>
              </a:rPr>
              <a:t> on freshly excised </a:t>
            </a:r>
            <a:r>
              <a:rPr lang="en-US" i="1" dirty="0">
                <a:solidFill>
                  <a:schemeClr val="tx1"/>
                </a:solidFill>
              </a:rPr>
              <a:t>ex vivo</a:t>
            </a:r>
            <a:r>
              <a:rPr lang="en-US" dirty="0">
                <a:solidFill>
                  <a:schemeClr val="tx1"/>
                </a:solidFill>
              </a:rPr>
              <a:t> vaginal tissue.</a:t>
            </a:r>
          </a:p>
          <a:p>
            <a:pPr marL="911225" lvl="1">
              <a:spcAft>
                <a:spcPts val="600"/>
              </a:spcAft>
            </a:pPr>
            <a:r>
              <a:rPr lang="en-US" dirty="0">
                <a:solidFill>
                  <a:schemeClr val="tx1"/>
                </a:solidFill>
              </a:rPr>
              <a:t>Ensure that </a:t>
            </a:r>
            <a:r>
              <a:rPr lang="en-US" dirty="0" err="1">
                <a:solidFill>
                  <a:schemeClr val="tx1"/>
                </a:solidFill>
              </a:rPr>
              <a:t>Dapivirine</a:t>
            </a:r>
            <a:r>
              <a:rPr lang="en-US" dirty="0">
                <a:solidFill>
                  <a:schemeClr val="tx1"/>
                </a:solidFill>
              </a:rPr>
              <a:t>-MPP exhibit sustained release (at least 24 h) while satisfying Aim 1B.</a:t>
            </a:r>
          </a:p>
          <a:p>
            <a:pPr marL="565150">
              <a:spcAft>
                <a:spcPts val="600"/>
              </a:spcAft>
            </a:pPr>
            <a:r>
              <a:rPr lang="en-US" b="1" dirty="0" smtClean="0">
                <a:solidFill>
                  <a:schemeClr val="tx1"/>
                </a:solidFill>
              </a:rPr>
              <a:t>Specific Aim </a:t>
            </a:r>
            <a:r>
              <a:rPr lang="en-US" b="1" dirty="0">
                <a:solidFill>
                  <a:schemeClr val="tx1"/>
                </a:solidFill>
              </a:rPr>
              <a:t>2:</a:t>
            </a:r>
            <a:r>
              <a:rPr lang="en-US" dirty="0">
                <a:solidFill>
                  <a:schemeClr val="tx1"/>
                </a:solidFill>
              </a:rPr>
              <a:t> Test </a:t>
            </a:r>
            <a:r>
              <a:rPr lang="en-US" dirty="0" err="1">
                <a:solidFill>
                  <a:schemeClr val="tx1"/>
                </a:solidFill>
              </a:rPr>
              <a:t>Dapivirine</a:t>
            </a:r>
            <a:r>
              <a:rPr lang="en-US" dirty="0">
                <a:solidFill>
                  <a:schemeClr val="tx1"/>
                </a:solidFill>
              </a:rPr>
              <a:t>-MPP for vaginal distribution and retention in the mouse</a:t>
            </a:r>
          </a:p>
          <a:p>
            <a:pPr marL="911225" lvl="1"/>
            <a:r>
              <a:rPr lang="en-US" dirty="0">
                <a:solidFill>
                  <a:schemeClr val="tx1"/>
                </a:solidFill>
              </a:rPr>
              <a:t>Confirm that </a:t>
            </a:r>
            <a:r>
              <a:rPr lang="en-US" dirty="0" err="1">
                <a:solidFill>
                  <a:schemeClr val="tx1"/>
                </a:solidFill>
              </a:rPr>
              <a:t>Dapivirine</a:t>
            </a:r>
            <a:r>
              <a:rPr lang="en-US" dirty="0">
                <a:solidFill>
                  <a:schemeClr val="tx1"/>
                </a:solidFill>
              </a:rPr>
              <a:t>-MPP can provide uniform distribution in the mouse </a:t>
            </a:r>
            <a:r>
              <a:rPr lang="en-US" dirty="0" err="1">
                <a:solidFill>
                  <a:schemeClr val="tx1"/>
                </a:solidFill>
              </a:rPr>
              <a:t>cervicovaginal</a:t>
            </a:r>
            <a:r>
              <a:rPr lang="en-US" dirty="0">
                <a:solidFill>
                  <a:schemeClr val="tx1"/>
                </a:solidFill>
              </a:rPr>
              <a:t> tract.</a:t>
            </a:r>
          </a:p>
          <a:p>
            <a:pPr marL="911225" lvl="1"/>
            <a:r>
              <a:rPr lang="en-US" dirty="0">
                <a:solidFill>
                  <a:schemeClr val="tx1"/>
                </a:solidFill>
              </a:rPr>
              <a:t>Investigate the effects of delivering </a:t>
            </a:r>
            <a:r>
              <a:rPr lang="en-US" dirty="0" err="1">
                <a:solidFill>
                  <a:schemeClr val="tx1"/>
                </a:solidFill>
              </a:rPr>
              <a:t>Dapivirine</a:t>
            </a:r>
            <a:r>
              <a:rPr lang="en-US" dirty="0">
                <a:solidFill>
                  <a:schemeClr val="tx1"/>
                </a:solidFill>
              </a:rPr>
              <a:t>-MPP in hypotonic gels to achieve rapid vaginal distribution and prolonged retention in mice.</a:t>
            </a:r>
          </a:p>
          <a:p>
            <a:pPr marL="911225" lvl="1"/>
            <a:r>
              <a:rPr lang="en-US" dirty="0">
                <a:solidFill>
                  <a:schemeClr val="tx1"/>
                </a:solidFill>
              </a:rPr>
              <a:t>Perform initial toxicity tests with </a:t>
            </a:r>
            <a:r>
              <a:rPr lang="en-US" dirty="0" err="1">
                <a:solidFill>
                  <a:schemeClr val="tx1"/>
                </a:solidFill>
              </a:rPr>
              <a:t>Dapivirine</a:t>
            </a:r>
            <a:r>
              <a:rPr lang="en-US" dirty="0">
                <a:solidFill>
                  <a:schemeClr val="tx1"/>
                </a:solidFill>
              </a:rPr>
              <a:t>-MPP in hypotonic and hypertonic gel vehicles by measuring inflammatory cytokine release.</a:t>
            </a:r>
          </a:p>
          <a:p>
            <a:pPr marL="342900" lvl="1">
              <a:buClr>
                <a:schemeClr val="accent1"/>
              </a:buClr>
            </a:pPr>
            <a:endParaRPr lang="en-US" dirty="0"/>
          </a:p>
          <a:p>
            <a:pPr marL="342900" lvl="1">
              <a:buClr>
                <a:schemeClr val="accent1"/>
              </a:buClr>
            </a:pPr>
            <a:endParaRPr lang="en-US" dirty="0" smtClean="0"/>
          </a:p>
          <a:p>
            <a:pPr marL="342900" lvl="1">
              <a:buClr>
                <a:schemeClr val="accent1"/>
              </a:buClr>
            </a:pPr>
            <a:endParaRPr lang="en-US" dirty="0"/>
          </a:p>
        </p:txBody>
      </p:sp>
    </p:spTree>
    <p:extLst>
      <p:ext uri="{BB962C8B-B14F-4D97-AF65-F5344CB8AC3E}">
        <p14:creationId xmlns:p14="http://schemas.microsoft.com/office/powerpoint/2010/main" val="34481077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Scientific Working Groups</a:t>
            </a:r>
          </a:p>
        </p:txBody>
      </p:sp>
      <p:sp>
        <p:nvSpPr>
          <p:cNvPr id="30723" name="Content Placeholder 2"/>
          <p:cNvSpPr>
            <a:spLocks noGrp="1"/>
          </p:cNvSpPr>
          <p:nvPr>
            <p:ph idx="1"/>
          </p:nvPr>
        </p:nvSpPr>
        <p:spPr>
          <a:xfrm>
            <a:off x="533400" y="1600200"/>
            <a:ext cx="8305800" cy="2590800"/>
          </a:xfrm>
        </p:spPr>
        <p:txBody>
          <a:bodyPr/>
          <a:lstStyle/>
          <a:p>
            <a:pPr>
              <a:buClrTx/>
              <a:buFont typeface="Wingdings" pitchFamily="2" charset="2"/>
              <a:buChar char="§"/>
            </a:pPr>
            <a:r>
              <a:rPr lang="en-US" sz="2400" dirty="0" smtClean="0">
                <a:solidFill>
                  <a:schemeClr val="tx1"/>
                </a:solidFill>
              </a:rPr>
              <a:t>Substance Abuse</a:t>
            </a:r>
          </a:p>
          <a:p>
            <a:pPr lvl="1">
              <a:buClrTx/>
              <a:buFont typeface="Wingdings" pitchFamily="2" charset="2"/>
              <a:buChar char="§"/>
            </a:pPr>
            <a:r>
              <a:rPr lang="en-US" sz="2000" dirty="0" smtClean="0">
                <a:solidFill>
                  <a:schemeClr val="tx1"/>
                </a:solidFill>
              </a:rPr>
              <a:t>Greg Lucas, Chair</a:t>
            </a:r>
          </a:p>
          <a:p>
            <a:pPr>
              <a:buClrTx/>
              <a:buFont typeface="Wingdings" pitchFamily="2" charset="2"/>
              <a:buChar char="§"/>
            </a:pPr>
            <a:r>
              <a:rPr lang="en-US" sz="2400" dirty="0" smtClean="0">
                <a:solidFill>
                  <a:schemeClr val="tx1"/>
                </a:solidFill>
              </a:rPr>
              <a:t>Viral Eradication </a:t>
            </a:r>
          </a:p>
          <a:p>
            <a:pPr lvl="1">
              <a:buClrTx/>
              <a:buFont typeface="Wingdings" pitchFamily="2" charset="2"/>
              <a:buChar char="§"/>
            </a:pPr>
            <a:r>
              <a:rPr lang="en-US" sz="2000" dirty="0" smtClean="0">
                <a:solidFill>
                  <a:schemeClr val="tx1"/>
                </a:solidFill>
              </a:rPr>
              <a:t>Joel Blankson and Janet Siliciano, Co-Chairs</a:t>
            </a:r>
          </a:p>
          <a:p>
            <a:pPr>
              <a:buClrTx/>
              <a:buFont typeface="Wingdings" pitchFamily="2" charset="2"/>
              <a:buChar char="§"/>
            </a:pPr>
            <a:r>
              <a:rPr lang="en-US" sz="2400" dirty="0" smtClean="0">
                <a:solidFill>
                  <a:schemeClr val="tx1"/>
                </a:solidFill>
              </a:rPr>
              <a:t>Bioethics and Human Rights </a:t>
            </a:r>
          </a:p>
          <a:p>
            <a:pPr lvl="1">
              <a:buClrTx/>
              <a:buFont typeface="Wingdings" pitchFamily="2" charset="2"/>
              <a:buChar char="§"/>
            </a:pPr>
            <a:r>
              <a:rPr lang="en-US" sz="2000" dirty="0" smtClean="0">
                <a:solidFill>
                  <a:schemeClr val="tx1"/>
                </a:solidFill>
              </a:rPr>
              <a:t>Nancy Kass, Jeremy Sugarman and Holly Taylor, Co-Chairs</a:t>
            </a:r>
          </a:p>
          <a:p>
            <a:pPr>
              <a:buFont typeface="Wingdings" pitchFamily="2" charset="2"/>
              <a:buChar char="§"/>
            </a:pPr>
            <a:endParaRPr lang="en-US" sz="2400" dirty="0" smtClean="0"/>
          </a:p>
          <a:p>
            <a:pPr>
              <a:buFont typeface="Wingdings" pitchFamily="2" charset="2"/>
              <a:buChar char="§"/>
            </a:pPr>
            <a:endParaRPr lang="en-US" sz="2400" dirty="0" smtClean="0"/>
          </a:p>
          <a:p>
            <a:endParaRPr lang="en-US" dirty="0" smtClean="0"/>
          </a:p>
        </p:txBody>
      </p:sp>
      <p:sp>
        <p:nvSpPr>
          <p:cNvPr id="4" name="TextBox 3"/>
          <p:cNvSpPr txBox="1"/>
          <p:nvPr/>
        </p:nvSpPr>
        <p:spPr>
          <a:xfrm>
            <a:off x="457200" y="4267200"/>
            <a:ext cx="8458200" cy="1554163"/>
          </a:xfrm>
          <a:prstGeom prst="rect">
            <a:avLst/>
          </a:prstGeom>
          <a:noFill/>
        </p:spPr>
        <p:txBody>
          <a:bodyPr wrap="square">
            <a:spAutoFit/>
          </a:bodyPr>
          <a:lstStyle/>
          <a:p>
            <a:pPr fontAlgn="auto">
              <a:spcBef>
                <a:spcPts val="0"/>
              </a:spcBef>
              <a:spcAft>
                <a:spcPts val="600"/>
              </a:spcAft>
              <a:defRPr/>
            </a:pPr>
            <a:r>
              <a:rPr lang="en-US" sz="2000" b="1" dirty="0">
                <a:latin typeface="+mn-lt"/>
                <a:ea typeface="+mn-ea"/>
              </a:rPr>
              <a:t>SWG Activities:</a:t>
            </a:r>
          </a:p>
          <a:p>
            <a:pPr marL="342900" indent="-342900" fontAlgn="auto">
              <a:spcBef>
                <a:spcPts val="0"/>
              </a:spcBef>
              <a:spcAft>
                <a:spcPts val="600"/>
              </a:spcAft>
              <a:buFont typeface="Arial" pitchFamily="34" charset="0"/>
              <a:buChar char="•"/>
              <a:defRPr/>
            </a:pPr>
            <a:r>
              <a:rPr lang="en-US" sz="2000" dirty="0">
                <a:latin typeface="+mn-lt"/>
                <a:ea typeface="+mn-ea"/>
              </a:rPr>
              <a:t>Convene transdisciplinary researchers and service providers </a:t>
            </a:r>
          </a:p>
          <a:p>
            <a:pPr marL="342900" indent="-342900" fontAlgn="auto">
              <a:spcBef>
                <a:spcPts val="0"/>
              </a:spcBef>
              <a:spcAft>
                <a:spcPts val="600"/>
              </a:spcAft>
              <a:buFont typeface="Arial" pitchFamily="34" charset="0"/>
              <a:buChar char="•"/>
              <a:defRPr/>
            </a:pPr>
            <a:r>
              <a:rPr lang="en-US" sz="2000" dirty="0">
                <a:latin typeface="+mn-lt"/>
                <a:ea typeface="+mn-ea"/>
              </a:rPr>
              <a:t>Coordinate meaningful interactions between diverse disciplines</a:t>
            </a:r>
          </a:p>
          <a:p>
            <a:pPr marL="342900" indent="-342900" fontAlgn="auto">
              <a:spcBef>
                <a:spcPts val="0"/>
              </a:spcBef>
              <a:spcAft>
                <a:spcPts val="600"/>
              </a:spcAft>
              <a:buFont typeface="Arial" pitchFamily="34" charset="0"/>
              <a:buChar char="•"/>
              <a:defRPr/>
            </a:pPr>
            <a:r>
              <a:rPr lang="en-US" sz="2000" dirty="0">
                <a:latin typeface="+mn-lt"/>
                <a:ea typeface="+mn-ea"/>
              </a:rPr>
              <a:t>Develop collaborative research proposals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28" y="332172"/>
            <a:ext cx="8641672" cy="1268028"/>
          </a:xfrm>
        </p:spPr>
        <p:txBody>
          <a:bodyPr>
            <a:normAutofit fontScale="90000"/>
          </a:bodyPr>
          <a:lstStyle/>
          <a:p>
            <a:r>
              <a:rPr lang="en-US" sz="3100" dirty="0"/>
              <a:t>Behavioral, Substance use and Social </a:t>
            </a:r>
            <a:r>
              <a:rPr lang="en-US" sz="3100" dirty="0" smtClean="0"/>
              <a:t>Sciences and Prevention </a:t>
            </a:r>
            <a:r>
              <a:rPr lang="en-US" sz="3100" dirty="0"/>
              <a:t>Study </a:t>
            </a:r>
            <a:r>
              <a:rPr lang="en-US" sz="3100" dirty="0" smtClean="0"/>
              <a:t>Sections: </a:t>
            </a:r>
            <a:r>
              <a:rPr lang="en-US" sz="3100" dirty="0" smtClean="0">
                <a:solidFill>
                  <a:schemeClr val="accent2">
                    <a:lumMod val="50000"/>
                  </a:schemeClr>
                </a:solidFill>
              </a:rPr>
              <a:t>in the end</a:t>
            </a:r>
            <a:endParaRPr lang="en-US" dirty="0">
              <a:solidFill>
                <a:schemeClr val="accent2">
                  <a:lumMod val="50000"/>
                </a:schemeClr>
              </a:solidFill>
            </a:endParaRPr>
          </a:p>
        </p:txBody>
      </p:sp>
      <p:sp>
        <p:nvSpPr>
          <p:cNvPr id="3" name="Content Placeholder 2"/>
          <p:cNvSpPr>
            <a:spLocks noGrp="1"/>
          </p:cNvSpPr>
          <p:nvPr>
            <p:ph idx="1"/>
          </p:nvPr>
        </p:nvSpPr>
        <p:spPr>
          <a:xfrm>
            <a:off x="457200" y="2286000"/>
            <a:ext cx="8229600" cy="4373563"/>
          </a:xfrm>
        </p:spPr>
        <p:txBody>
          <a:bodyPr>
            <a:normAutofit/>
          </a:bodyPr>
          <a:lstStyle/>
          <a:p>
            <a:pPr>
              <a:spcAft>
                <a:spcPts val="1800"/>
              </a:spcAft>
            </a:pPr>
            <a:r>
              <a:rPr lang="en-US" sz="3600" dirty="0">
                <a:solidFill>
                  <a:schemeClr val="tx1"/>
                </a:solidFill>
              </a:rPr>
              <a:t>We want you to succeed</a:t>
            </a:r>
            <a:r>
              <a:rPr lang="en-US" sz="3600" dirty="0" smtClean="0">
                <a:solidFill>
                  <a:schemeClr val="tx1"/>
                </a:solidFill>
              </a:rPr>
              <a:t>!</a:t>
            </a:r>
            <a:endParaRPr lang="en-US" sz="3600" dirty="0">
              <a:solidFill>
                <a:schemeClr val="tx1"/>
              </a:solidFill>
            </a:endParaRPr>
          </a:p>
          <a:p>
            <a:pPr>
              <a:spcAft>
                <a:spcPts val="1800"/>
              </a:spcAft>
            </a:pPr>
            <a:r>
              <a:rPr lang="en-US" sz="3600" dirty="0">
                <a:solidFill>
                  <a:schemeClr val="tx1"/>
                </a:solidFill>
              </a:rPr>
              <a:t>You getting an </a:t>
            </a:r>
            <a:r>
              <a:rPr lang="en-US" sz="3600" dirty="0" smtClean="0">
                <a:solidFill>
                  <a:schemeClr val="tx1"/>
                </a:solidFill>
              </a:rPr>
              <a:t>RO1 </a:t>
            </a:r>
            <a:r>
              <a:rPr lang="en-US" sz="3600" dirty="0">
                <a:solidFill>
                  <a:schemeClr val="tx1"/>
                </a:solidFill>
              </a:rPr>
              <a:t>helps us keep the CFAR at Hopkins</a:t>
            </a:r>
          </a:p>
          <a:p>
            <a:endParaRPr lang="en-US" dirty="0"/>
          </a:p>
        </p:txBody>
      </p:sp>
    </p:spTree>
    <p:extLst>
      <p:ext uri="{BB962C8B-B14F-4D97-AF65-F5344CB8AC3E}">
        <p14:creationId xmlns:p14="http://schemas.microsoft.com/office/powerpoint/2010/main" val="3520771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838200"/>
            <a:ext cx="7772400" cy="1447800"/>
          </a:xfrm>
        </p:spPr>
        <p:txBody>
          <a:bodyPr>
            <a:normAutofit/>
          </a:bodyPr>
          <a:lstStyle/>
          <a:p>
            <a:r>
              <a:rPr lang="en-US" sz="2800" dirty="0" smtClean="0">
                <a:solidFill>
                  <a:schemeClr val="tx1"/>
                </a:solidFill>
                <a:latin typeface="Arial" pitchFamily="34" charset="0"/>
                <a:cs typeface="Arial" pitchFamily="34" charset="0"/>
              </a:rPr>
              <a:t>Johns </a:t>
            </a:r>
            <a:r>
              <a:rPr lang="en-US" sz="2800" dirty="0">
                <a:solidFill>
                  <a:schemeClr val="tx1"/>
                </a:solidFill>
                <a:latin typeface="Arial" pitchFamily="34" charset="0"/>
                <a:cs typeface="Arial" pitchFamily="34" charset="0"/>
              </a:rPr>
              <a:t>Hopkins University CFAR</a:t>
            </a:r>
            <a:br>
              <a:rPr lang="en-US" sz="2800" dirty="0">
                <a:solidFill>
                  <a:schemeClr val="tx1"/>
                </a:solidFill>
                <a:latin typeface="Arial" pitchFamily="34" charset="0"/>
                <a:cs typeface="Arial" pitchFamily="34" charset="0"/>
              </a:rPr>
            </a:br>
            <a:r>
              <a:rPr lang="en-US" sz="2800" dirty="0">
                <a:solidFill>
                  <a:schemeClr val="tx1"/>
                </a:solidFill>
                <a:latin typeface="Arial" pitchFamily="34" charset="0"/>
                <a:cs typeface="Arial" pitchFamily="34" charset="0"/>
              </a:rPr>
              <a:t>Biostatistics and Epidemiology Methodology Core  (BEM</a:t>
            </a:r>
            <a:r>
              <a:rPr lang="en-US" sz="2800" dirty="0" smtClean="0">
                <a:solidFill>
                  <a:schemeClr val="tx1"/>
                </a:solidFill>
                <a:latin typeface="Arial" pitchFamily="34" charset="0"/>
                <a:cs typeface="Arial" pitchFamily="34" charset="0"/>
              </a:rPr>
              <a:t>)</a:t>
            </a:r>
            <a:endParaRPr lang="en-US" sz="3100" b="1" i="1" dirty="0" smtClean="0">
              <a:solidFill>
                <a:schemeClr val="tx1"/>
              </a:solidFill>
              <a:latin typeface="Arial" pitchFamily="34" charset="0"/>
              <a:cs typeface="Arial" pitchFamily="34" charset="0"/>
            </a:endParaRP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9503" y="3276600"/>
            <a:ext cx="4047497" cy="21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688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arry Moulton, PhD, MS -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04800"/>
            <a:ext cx="10382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yan Lau, PhD, MS, MHS - phot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799"/>
            <a:ext cx="9239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ichard E. Thompson - phot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533400"/>
            <a:ext cx="11430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etta Nonyane, PhD, MSc - phot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1942" y="331099"/>
            <a:ext cx="1609202"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Owen Amadin - phot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4573" y="331099"/>
            <a:ext cx="1047750" cy="1381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225310"/>
            <a:ext cx="8839200" cy="1785104"/>
          </a:xfrm>
          <a:prstGeom prst="rect">
            <a:avLst/>
          </a:prstGeom>
          <a:noFill/>
        </p:spPr>
        <p:txBody>
          <a:bodyPr wrap="square" rtlCol="0">
            <a:spAutoFit/>
          </a:bodyPr>
          <a:lstStyle/>
          <a:p>
            <a:r>
              <a:rPr lang="en-US" dirty="0" smtClean="0">
                <a:solidFill>
                  <a:prstClr val="black"/>
                </a:solidFill>
                <a:latin typeface="Calibri" pitchFamily="34" charset="0"/>
                <a:cs typeface="Calibri" pitchFamily="34" charset="0"/>
              </a:rPr>
              <a:t>Larry Moulton        Bryan Lau           Richard Thompson   </a:t>
            </a:r>
            <a:r>
              <a:rPr lang="en-US" dirty="0" err="1" smtClean="0">
                <a:solidFill>
                  <a:prstClr val="black"/>
                </a:solidFill>
                <a:latin typeface="Calibri" pitchFamily="34" charset="0"/>
                <a:cs typeface="Calibri" pitchFamily="34" charset="0"/>
              </a:rPr>
              <a:t>Aletta</a:t>
            </a:r>
            <a:r>
              <a:rPr lang="en-US" dirty="0" smtClean="0">
                <a:solidFill>
                  <a:prstClr val="black"/>
                </a:solidFill>
                <a:latin typeface="Calibri" pitchFamily="34" charset="0"/>
                <a:cs typeface="Calibri" pitchFamily="34" charset="0"/>
              </a:rPr>
              <a:t> </a:t>
            </a:r>
            <a:r>
              <a:rPr lang="en-US" dirty="0" err="1" smtClean="0">
                <a:solidFill>
                  <a:prstClr val="black"/>
                </a:solidFill>
                <a:latin typeface="Calibri" pitchFamily="34" charset="0"/>
                <a:cs typeface="Calibri" pitchFamily="34" charset="0"/>
              </a:rPr>
              <a:t>Nonyane</a:t>
            </a:r>
            <a:r>
              <a:rPr lang="en-US" dirty="0" smtClean="0">
                <a:solidFill>
                  <a:prstClr val="black"/>
                </a:solidFill>
                <a:latin typeface="Calibri" pitchFamily="34" charset="0"/>
                <a:cs typeface="Calibri" pitchFamily="34" charset="0"/>
              </a:rPr>
              <a:t>        Owen </a:t>
            </a:r>
            <a:r>
              <a:rPr lang="en-US" dirty="0" err="1" smtClean="0">
                <a:solidFill>
                  <a:prstClr val="black"/>
                </a:solidFill>
                <a:latin typeface="Calibri" pitchFamily="34" charset="0"/>
                <a:cs typeface="Calibri" pitchFamily="34" charset="0"/>
              </a:rPr>
              <a:t>Amadin</a:t>
            </a:r>
            <a:endParaRPr lang="en-US" dirty="0" smtClean="0">
              <a:solidFill>
                <a:prstClr val="black"/>
              </a:solidFill>
              <a:latin typeface="Calibri" pitchFamily="34" charset="0"/>
              <a:cs typeface="Calibri" pitchFamily="34" charset="0"/>
            </a:endParaRPr>
          </a:p>
          <a:p>
            <a:r>
              <a:rPr lang="en-US" dirty="0" smtClean="0">
                <a:solidFill>
                  <a:prstClr val="black"/>
                </a:solidFill>
                <a:latin typeface="Calibri" pitchFamily="34" charset="0"/>
                <a:cs typeface="Calibri" pitchFamily="34" charset="0"/>
              </a:rPr>
              <a:t>     Director            Co-director for      Co-director for           Biostatistics         Research Program</a:t>
            </a:r>
          </a:p>
          <a:p>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                               Epidemiology         Biostatistics               Consultant            Administrator</a:t>
            </a:r>
          </a:p>
          <a:p>
            <a:endParaRPr lang="en-US" sz="1200" dirty="0" smtClean="0">
              <a:solidFill>
                <a:prstClr val="black"/>
              </a:solidFill>
              <a:latin typeface="Calibri" pitchFamily="34" charset="0"/>
              <a:cs typeface="Calibri" pitchFamily="34" charset="0"/>
            </a:endParaRPr>
          </a:p>
          <a:p>
            <a:r>
              <a:rPr lang="en-US" sz="1400" u="sng" dirty="0" smtClean="0">
                <a:solidFill>
                  <a:srgbClr val="0070C0"/>
                </a:solidFill>
                <a:latin typeface="Calibri" pitchFamily="34" charset="0"/>
                <a:cs typeface="Calibri" pitchFamily="34" charset="0"/>
              </a:rPr>
              <a:t>Lmoulton@jhsph.edu</a:t>
            </a:r>
            <a:r>
              <a:rPr lang="en-US" sz="1400" dirty="0" smtClean="0">
                <a:solidFill>
                  <a:srgbClr val="0070C0"/>
                </a:solidFill>
                <a:latin typeface="Calibri" pitchFamily="34" charset="0"/>
                <a:cs typeface="Calibri" pitchFamily="34" charset="0"/>
              </a:rPr>
              <a:t>    </a:t>
            </a:r>
            <a:r>
              <a:rPr lang="en-US" sz="1400" u="sng" dirty="0" smtClean="0">
                <a:solidFill>
                  <a:srgbClr val="0070C0"/>
                </a:solidFill>
                <a:latin typeface="Calibri" pitchFamily="34" charset="0"/>
                <a:cs typeface="Calibri" pitchFamily="34" charset="0"/>
              </a:rPr>
              <a:t>brlau@jhsph.edu </a:t>
            </a:r>
            <a:r>
              <a:rPr lang="en-US" sz="1400" dirty="0" smtClean="0">
                <a:solidFill>
                  <a:srgbClr val="0070C0"/>
                </a:solidFill>
                <a:latin typeface="Calibri" pitchFamily="34" charset="0"/>
                <a:cs typeface="Calibri" pitchFamily="34" charset="0"/>
              </a:rPr>
              <a:t>   </a:t>
            </a:r>
            <a:r>
              <a:rPr lang="en-US" sz="1400" u="sng" dirty="0" smtClean="0">
                <a:solidFill>
                  <a:srgbClr val="0070C0"/>
                </a:solidFill>
                <a:latin typeface="Calibri" pitchFamily="34" charset="0"/>
                <a:cs typeface="Calibri" pitchFamily="34" charset="0"/>
              </a:rPr>
              <a:t>rthompso@jhsph.edu</a:t>
            </a:r>
            <a:r>
              <a:rPr lang="en-US" sz="1400" dirty="0" smtClean="0">
                <a:solidFill>
                  <a:srgbClr val="0070C0"/>
                </a:solidFill>
                <a:latin typeface="Calibri" pitchFamily="34" charset="0"/>
                <a:cs typeface="Calibri" pitchFamily="34" charset="0"/>
              </a:rPr>
              <a:t>       </a:t>
            </a:r>
            <a:r>
              <a:rPr lang="en-US" sz="1400" u="sng" dirty="0" smtClean="0">
                <a:solidFill>
                  <a:srgbClr val="0070C0"/>
                </a:solidFill>
                <a:latin typeface="Calibri" pitchFamily="34" charset="0"/>
                <a:cs typeface="Calibri" pitchFamily="34" charset="0"/>
              </a:rPr>
              <a:t>bnonyane@jhsph.edu</a:t>
            </a:r>
            <a:r>
              <a:rPr lang="en-US" sz="1400" dirty="0" smtClean="0">
                <a:solidFill>
                  <a:srgbClr val="0070C0"/>
                </a:solidFill>
                <a:latin typeface="Calibri" pitchFamily="34" charset="0"/>
                <a:cs typeface="Calibri" pitchFamily="34" charset="0"/>
              </a:rPr>
              <a:t>        </a:t>
            </a:r>
            <a:r>
              <a:rPr lang="en-US" sz="1400" u="sng" dirty="0" smtClean="0">
                <a:solidFill>
                  <a:srgbClr val="0070C0"/>
                </a:solidFill>
                <a:latin typeface="Calibri" pitchFamily="34" charset="0"/>
                <a:cs typeface="Calibri" pitchFamily="34" charset="0"/>
              </a:rPr>
              <a:t>oamadin@jhsph.edu </a:t>
            </a:r>
          </a:p>
          <a:p>
            <a:pPr algn="ctr"/>
            <a:endParaRPr lang="en-US" sz="1200" dirty="0" smtClean="0">
              <a:solidFill>
                <a:prstClr val="black"/>
              </a:solidFill>
              <a:latin typeface="Calibri" pitchFamily="34" charset="0"/>
              <a:cs typeface="Calibri" pitchFamily="34" charset="0"/>
            </a:endParaRPr>
          </a:p>
          <a:p>
            <a:pPr algn="ctr"/>
            <a:r>
              <a:rPr lang="en-US" dirty="0" smtClean="0">
                <a:solidFill>
                  <a:prstClr val="black"/>
                </a:solidFill>
                <a:latin typeface="Calibri" pitchFamily="34" charset="0"/>
                <a:cs typeface="Calibri" pitchFamily="34" charset="0"/>
              </a:rPr>
              <a:t>410-502-9327</a:t>
            </a:r>
            <a:endParaRPr lang="en-GB" dirty="0">
              <a:solidFill>
                <a:prstClr val="black"/>
              </a:solidFill>
              <a:latin typeface="Calibri" pitchFamily="34" charset="0"/>
              <a:cs typeface="Calibri" pitchFamily="34" charset="0"/>
            </a:endParaRPr>
          </a:p>
        </p:txBody>
      </p:sp>
      <p:sp>
        <p:nvSpPr>
          <p:cNvPr id="6" name="TextBox 5"/>
          <p:cNvSpPr txBox="1"/>
          <p:nvPr/>
        </p:nvSpPr>
        <p:spPr>
          <a:xfrm>
            <a:off x="304800" y="4462790"/>
            <a:ext cx="8634864" cy="954107"/>
          </a:xfrm>
          <a:prstGeom prst="rect">
            <a:avLst/>
          </a:prstGeom>
          <a:noFill/>
        </p:spPr>
        <p:txBody>
          <a:bodyPr wrap="none" rtlCol="0">
            <a:spAutoFit/>
          </a:bodyPr>
          <a:lstStyle/>
          <a:p>
            <a:r>
              <a:rPr lang="en-US" sz="2800" b="1" i="1" dirty="0" smtClean="0">
                <a:solidFill>
                  <a:prstClr val="black"/>
                </a:solidFill>
                <a:latin typeface="Calibri" pitchFamily="34" charset="0"/>
                <a:cs typeface="Calibri" pitchFamily="34" charset="0"/>
              </a:rPr>
              <a:t>Core Team of the</a:t>
            </a:r>
          </a:p>
          <a:p>
            <a:r>
              <a:rPr lang="en-US" sz="2800" b="1" i="1" dirty="0" smtClean="0">
                <a:solidFill>
                  <a:prstClr val="black"/>
                </a:solidFill>
                <a:latin typeface="Calibri" pitchFamily="34" charset="0"/>
                <a:cs typeface="Calibri" pitchFamily="34" charset="0"/>
              </a:rPr>
              <a:t>Biostatistics and Epidemiology Methodology Core  (BEM)</a:t>
            </a:r>
            <a:endParaRPr lang="en-GB" sz="2800" b="1" i="1" dirty="0">
              <a:solidFill>
                <a:prstClr val="black"/>
              </a:solidFill>
              <a:latin typeface="Calibri" pitchFamily="34" charset="0"/>
              <a:cs typeface="Calibri" pitchFamily="34" charset="0"/>
            </a:endParaRPr>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248" y="6191100"/>
            <a:ext cx="1269101" cy="6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934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What services do we offer</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GB" dirty="0">
                <a:solidFill>
                  <a:schemeClr val="tx1"/>
                </a:solidFill>
              </a:rPr>
              <a:t>The BEM Core provides state-of-the-art epidemiological and </a:t>
            </a:r>
            <a:r>
              <a:rPr lang="en-GB" dirty="0" err="1">
                <a:solidFill>
                  <a:schemeClr val="tx1"/>
                </a:solidFill>
              </a:rPr>
              <a:t>biostatistical</a:t>
            </a:r>
            <a:r>
              <a:rPr lang="en-GB" dirty="0">
                <a:solidFill>
                  <a:schemeClr val="tx1"/>
                </a:solidFill>
              </a:rPr>
              <a:t> services in support of innovative HIV/AIDS research to improve the understanding of the pathogenesis, prevention and management of HIV disease and its complications by:</a:t>
            </a:r>
          </a:p>
          <a:p>
            <a:r>
              <a:rPr lang="en-GB" dirty="0">
                <a:solidFill>
                  <a:schemeClr val="tx1"/>
                </a:solidFill>
              </a:rPr>
              <a:t>Linking investigators with BEM Core members who can contribute their expertise in HIV/AIDS epidemiology and methodology, including the construction of study protocols and selection of study design, constructing inclusion/exclusion criteria, working with statistical programmers and data management staff, developing and executing statistical analysis plans, writing research reports and manuscripts and contributing to scientific presentations.</a:t>
            </a:r>
          </a:p>
          <a:p>
            <a:r>
              <a:rPr lang="en-GB" dirty="0">
                <a:solidFill>
                  <a:schemeClr val="tx1"/>
                </a:solidFill>
              </a:rPr>
              <a:t>Providing support for data management through the JHBC Data Informatics Services Core.</a:t>
            </a:r>
          </a:p>
          <a:p>
            <a:endParaRPr lang="en-US" dirty="0">
              <a:solidFill>
                <a:schemeClr val="tx1"/>
              </a:solidFill>
            </a:endParaRPr>
          </a:p>
        </p:txBody>
      </p:sp>
    </p:spTree>
    <p:extLst>
      <p:ext uri="{BB962C8B-B14F-4D97-AF65-F5344CB8AC3E}">
        <p14:creationId xmlns:p14="http://schemas.microsoft.com/office/powerpoint/2010/main" val="247907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8372"/>
            <a:ext cx="8534400" cy="1039427"/>
          </a:xfrm>
        </p:spPr>
        <p:txBody>
          <a:bodyPr>
            <a:normAutofit/>
          </a:bodyPr>
          <a:lstStyle/>
          <a:p>
            <a:r>
              <a:rPr lang="en-US" sz="2800" dirty="0">
                <a:solidFill>
                  <a:schemeClr val="tx1"/>
                </a:solidFill>
              </a:rPr>
              <a:t>Current Faculty Development Awardees</a:t>
            </a:r>
          </a:p>
        </p:txBody>
      </p:sp>
      <p:sp>
        <p:nvSpPr>
          <p:cNvPr id="3" name="Content Placeholder 2"/>
          <p:cNvSpPr>
            <a:spLocks noGrp="1"/>
          </p:cNvSpPr>
          <p:nvPr>
            <p:ph idx="1"/>
          </p:nvPr>
        </p:nvSpPr>
        <p:spPr>
          <a:xfrm>
            <a:off x="457200" y="2133600"/>
            <a:ext cx="8229600" cy="3505200"/>
          </a:xfrm>
        </p:spPr>
        <p:txBody>
          <a:bodyPr/>
          <a:lstStyle/>
          <a:p>
            <a:r>
              <a:rPr lang="en-US" b="1" i="1" dirty="0">
                <a:solidFill>
                  <a:schemeClr val="tx1"/>
                </a:solidFill>
              </a:rPr>
              <a:t>Efficiency and Yield of Contact Investigations for TB in Heterogeneous, HIV-Driven Epidemics.  </a:t>
            </a:r>
            <a:endParaRPr lang="en-US" b="1" i="1" dirty="0" smtClean="0">
              <a:solidFill>
                <a:schemeClr val="tx1"/>
              </a:solidFill>
            </a:endParaRPr>
          </a:p>
          <a:p>
            <a:pPr marL="411480" lvl="1" indent="0">
              <a:buNone/>
            </a:pPr>
            <a:r>
              <a:rPr lang="en-US" dirty="0" smtClean="0">
                <a:solidFill>
                  <a:schemeClr val="tx1"/>
                </a:solidFill>
              </a:rPr>
              <a:t>David Dowdy, Dept. of Epidemiology, Bloomberg SPH.</a:t>
            </a:r>
            <a:endParaRPr lang="en-US" dirty="0">
              <a:solidFill>
                <a:schemeClr val="tx1"/>
              </a:solidFill>
            </a:endParaRPr>
          </a:p>
          <a:p>
            <a:endParaRPr lang="en-US" dirty="0">
              <a:solidFill>
                <a:schemeClr val="tx1"/>
              </a:solidFill>
            </a:endParaRPr>
          </a:p>
          <a:p>
            <a:r>
              <a:rPr lang="en-US" b="1" i="1" dirty="0">
                <a:solidFill>
                  <a:schemeClr val="tx1"/>
                </a:solidFill>
              </a:rPr>
              <a:t>Estimating the Minimum Dosing Frequency of Pre-Exposure Prophylaxis Needed to Provide a High Level of Protection Against HIV Infection. </a:t>
            </a:r>
          </a:p>
          <a:p>
            <a:pPr marL="411480" lvl="1" indent="0">
              <a:buNone/>
            </a:pPr>
            <a:r>
              <a:rPr lang="en-US" dirty="0" smtClean="0">
                <a:solidFill>
                  <a:schemeClr val="tx1"/>
                </a:solidFill>
              </a:rPr>
              <a:t>Michael Rosenblum, </a:t>
            </a:r>
            <a:r>
              <a:rPr lang="en-US" dirty="0">
                <a:solidFill>
                  <a:schemeClr val="tx1"/>
                </a:solidFill>
              </a:rPr>
              <a:t>Dept. of </a:t>
            </a:r>
            <a:r>
              <a:rPr lang="en-US" dirty="0" smtClean="0">
                <a:solidFill>
                  <a:schemeClr val="tx1"/>
                </a:solidFill>
              </a:rPr>
              <a:t>Biostatistics, Bloomberg </a:t>
            </a:r>
            <a:r>
              <a:rPr lang="en-US" dirty="0">
                <a:solidFill>
                  <a:schemeClr val="tx1"/>
                </a:solidFill>
              </a:rPr>
              <a:t>SPH</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508063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Criteria for Awards</a:t>
            </a:r>
          </a:p>
        </p:txBody>
      </p:sp>
      <p:sp>
        <p:nvSpPr>
          <p:cNvPr id="3" name="Content Placeholder 2"/>
          <p:cNvSpPr>
            <a:spLocks noGrp="1"/>
          </p:cNvSpPr>
          <p:nvPr>
            <p:ph idx="1"/>
          </p:nvPr>
        </p:nvSpPr>
        <p:spPr/>
        <p:txBody>
          <a:bodyPr/>
          <a:lstStyle/>
          <a:p>
            <a:r>
              <a:rPr lang="en-US" dirty="0">
                <a:solidFill>
                  <a:schemeClr val="tx1"/>
                </a:solidFill>
              </a:rPr>
              <a:t>Standard criteria: Significance, Approach, Innovation, Investigator, Environment, Transdisciplinary	</a:t>
            </a:r>
          </a:p>
          <a:p>
            <a:r>
              <a:rPr lang="en-US" dirty="0">
                <a:solidFill>
                  <a:schemeClr val="tx1"/>
                </a:solidFill>
              </a:rPr>
              <a:t>Importance of subject/potential for follow-on grants.</a:t>
            </a:r>
          </a:p>
          <a:p>
            <a:r>
              <a:rPr lang="en-US" dirty="0">
                <a:solidFill>
                  <a:schemeClr val="tx1"/>
                </a:solidFill>
              </a:rPr>
              <a:t>Finite: can be done in relatively short time-frame with limited funding.</a:t>
            </a:r>
          </a:p>
          <a:p>
            <a:r>
              <a:rPr lang="en-US" dirty="0">
                <a:solidFill>
                  <a:schemeClr val="tx1"/>
                </a:solidFill>
              </a:rPr>
              <a:t>Focus is on methodological innovation, or translational work that brings methods from one field to another; pure subject-matter applications may be better off going to other Cores.</a:t>
            </a:r>
          </a:p>
          <a:p>
            <a:endParaRPr lang="en-US" dirty="0">
              <a:solidFill>
                <a:schemeClr val="tx1"/>
              </a:solidFill>
            </a:endParaRPr>
          </a:p>
        </p:txBody>
      </p:sp>
    </p:spTree>
    <p:extLst>
      <p:ext uri="{BB962C8B-B14F-4D97-AF65-F5344CB8AC3E}">
        <p14:creationId xmlns:p14="http://schemas.microsoft.com/office/powerpoint/2010/main" val="3329811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Two slides of general advice</a:t>
            </a:r>
          </a:p>
        </p:txBody>
      </p:sp>
      <p:sp>
        <p:nvSpPr>
          <p:cNvPr id="3" name="Content Placeholder 2"/>
          <p:cNvSpPr>
            <a:spLocks noGrp="1"/>
          </p:cNvSpPr>
          <p:nvPr>
            <p:ph idx="1"/>
          </p:nvPr>
        </p:nvSpPr>
        <p:spPr/>
        <p:txBody>
          <a:bodyPr>
            <a:normAutofit/>
          </a:bodyPr>
          <a:lstStyle/>
          <a:p>
            <a:r>
              <a:rPr lang="en-US" sz="2800" dirty="0">
                <a:solidFill>
                  <a:schemeClr val="tx1"/>
                </a:solidFill>
              </a:rPr>
              <a:t>Many grants have statistical review—statisticians will go to the Sample Size section to see what is really important to the investigator and whether the main study goals have been distilled enough that they can be addressed with straightforward analyses</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1245472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4 Reasons Proposals to NIH </a:t>
            </a:r>
            <a:br>
              <a:rPr lang="en-US" dirty="0"/>
            </a:br>
            <a:r>
              <a:rPr lang="en-US" dirty="0"/>
              <a:t>are Rejected</a:t>
            </a:r>
          </a:p>
        </p:txBody>
      </p:sp>
      <p:sp>
        <p:nvSpPr>
          <p:cNvPr id="3" name="Content Placeholder 2"/>
          <p:cNvSpPr>
            <a:spLocks noGrp="1"/>
          </p:cNvSpPr>
          <p:nvPr>
            <p:ph idx="1"/>
          </p:nvPr>
        </p:nvSpPr>
        <p:spPr>
          <a:xfrm>
            <a:off x="457200" y="1874837"/>
            <a:ext cx="8229600" cy="4373563"/>
          </a:xfrm>
        </p:spPr>
        <p:txBody>
          <a:bodyPr>
            <a:normAutofit fontScale="92500"/>
          </a:bodyPr>
          <a:lstStyle/>
          <a:p>
            <a:pPr>
              <a:spcBef>
                <a:spcPts val="0"/>
              </a:spcBef>
              <a:spcAft>
                <a:spcPts val="1200"/>
              </a:spcAft>
            </a:pPr>
            <a:r>
              <a:rPr lang="en-US" dirty="0">
                <a:solidFill>
                  <a:schemeClr val="tx1"/>
                </a:solidFill>
              </a:rPr>
              <a:t>The problem is not of sufficient importance or is unlikely to produce any new or useful information.-----33.1</a:t>
            </a:r>
            <a:r>
              <a:rPr lang="en-US" dirty="0" smtClean="0">
                <a:solidFill>
                  <a:schemeClr val="tx1"/>
                </a:solidFill>
              </a:rPr>
              <a:t>%</a:t>
            </a:r>
            <a:endParaRPr lang="en-US" dirty="0">
              <a:solidFill>
                <a:schemeClr val="tx1"/>
              </a:solidFill>
            </a:endParaRPr>
          </a:p>
          <a:p>
            <a:pPr>
              <a:spcBef>
                <a:spcPts val="0"/>
              </a:spcBef>
              <a:spcAft>
                <a:spcPts val="1200"/>
              </a:spcAft>
            </a:pPr>
            <a:r>
              <a:rPr lang="en-US" dirty="0">
                <a:solidFill>
                  <a:schemeClr val="tx1"/>
                </a:solidFill>
              </a:rPr>
              <a:t>The proposed tests, or methods, or scientific procedures are unsuited to the stated objective.-----34.7% </a:t>
            </a:r>
          </a:p>
          <a:p>
            <a:pPr>
              <a:spcBef>
                <a:spcPts val="0"/>
              </a:spcBef>
              <a:spcAft>
                <a:spcPts val="1200"/>
              </a:spcAft>
            </a:pPr>
            <a:r>
              <a:rPr lang="en-US" dirty="0">
                <a:solidFill>
                  <a:schemeClr val="tx1"/>
                </a:solidFill>
              </a:rPr>
              <a:t>The description of the approach is too nebulous, diffuse, and lacking in clarity to permit adequate evaluation.-----28.8% </a:t>
            </a:r>
          </a:p>
          <a:p>
            <a:pPr>
              <a:spcBef>
                <a:spcPts val="0"/>
              </a:spcBef>
              <a:spcAft>
                <a:spcPts val="1200"/>
              </a:spcAft>
            </a:pPr>
            <a:r>
              <a:rPr lang="en-US" dirty="0">
                <a:solidFill>
                  <a:schemeClr val="tx1"/>
                </a:solidFill>
              </a:rPr>
              <a:t>The investigator does not have adequate experience or training for this research.-----32.6% </a:t>
            </a:r>
          </a:p>
          <a:p>
            <a:pPr marL="114300" indent="0">
              <a:buNone/>
            </a:pPr>
            <a:r>
              <a:rPr lang="en-US" dirty="0">
                <a:solidFill>
                  <a:schemeClr val="tx1"/>
                </a:solidFill>
              </a:rPr>
              <a:t>--</a:t>
            </a:r>
            <a:r>
              <a:rPr lang="en-US" sz="1900" dirty="0">
                <a:solidFill>
                  <a:schemeClr val="tx1"/>
                </a:solidFill>
              </a:rPr>
              <a:t>From analysis of 605 rejected proposals; Dr. Ernest M. Allen (Chief of the Division of Research Grants, National Institutes of Health)Science, Vol. 132, 1960), pp. </a:t>
            </a:r>
            <a:r>
              <a:rPr lang="en-US" sz="1900" dirty="0" smtClean="0">
                <a:solidFill>
                  <a:schemeClr val="tx1"/>
                </a:solidFill>
              </a:rPr>
              <a:t>1532-4</a:t>
            </a:r>
            <a:endParaRPr lang="en-US" sz="1900" dirty="0">
              <a:solidFill>
                <a:schemeClr val="tx1"/>
              </a:solidFill>
            </a:endParaRPr>
          </a:p>
        </p:txBody>
      </p:sp>
    </p:spTree>
    <p:extLst>
      <p:ext uri="{BB962C8B-B14F-4D97-AF65-F5344CB8AC3E}">
        <p14:creationId xmlns:p14="http://schemas.microsoft.com/office/powerpoint/2010/main" val="26894723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arry Moulton, PhD, MS -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04800"/>
            <a:ext cx="10382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yan Lau, PhD, MS, MHS - phot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799"/>
            <a:ext cx="9239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ichard E. Thompson - phot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533400"/>
            <a:ext cx="11430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etta Nonyane, PhD, MSc - phot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1942" y="331099"/>
            <a:ext cx="1609202"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Owen Amadin - phot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4573" y="331099"/>
            <a:ext cx="1047750" cy="1381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225310"/>
            <a:ext cx="8839200" cy="1785104"/>
          </a:xfrm>
          <a:prstGeom prst="rect">
            <a:avLst/>
          </a:prstGeom>
          <a:noFill/>
        </p:spPr>
        <p:txBody>
          <a:bodyPr wrap="square" rtlCol="0">
            <a:spAutoFit/>
          </a:bodyPr>
          <a:lstStyle/>
          <a:p>
            <a:r>
              <a:rPr lang="en-US" dirty="0" smtClean="0">
                <a:solidFill>
                  <a:prstClr val="black"/>
                </a:solidFill>
                <a:latin typeface="Calibri" pitchFamily="34" charset="0"/>
                <a:cs typeface="Calibri" pitchFamily="34" charset="0"/>
              </a:rPr>
              <a:t>Larry Moulton        Bryan Lau           Richard Thompson   </a:t>
            </a:r>
            <a:r>
              <a:rPr lang="en-US" dirty="0" err="1" smtClean="0">
                <a:solidFill>
                  <a:prstClr val="black"/>
                </a:solidFill>
                <a:latin typeface="Calibri" pitchFamily="34" charset="0"/>
                <a:cs typeface="Calibri" pitchFamily="34" charset="0"/>
              </a:rPr>
              <a:t>Aletta</a:t>
            </a:r>
            <a:r>
              <a:rPr lang="en-US" dirty="0" smtClean="0">
                <a:solidFill>
                  <a:prstClr val="black"/>
                </a:solidFill>
                <a:latin typeface="Calibri" pitchFamily="34" charset="0"/>
                <a:cs typeface="Calibri" pitchFamily="34" charset="0"/>
              </a:rPr>
              <a:t> </a:t>
            </a:r>
            <a:r>
              <a:rPr lang="en-US" dirty="0" err="1" smtClean="0">
                <a:solidFill>
                  <a:prstClr val="black"/>
                </a:solidFill>
                <a:latin typeface="Calibri" pitchFamily="34" charset="0"/>
                <a:cs typeface="Calibri" pitchFamily="34" charset="0"/>
              </a:rPr>
              <a:t>Nonyane</a:t>
            </a:r>
            <a:r>
              <a:rPr lang="en-US" dirty="0" smtClean="0">
                <a:solidFill>
                  <a:prstClr val="black"/>
                </a:solidFill>
                <a:latin typeface="Calibri" pitchFamily="34" charset="0"/>
                <a:cs typeface="Calibri" pitchFamily="34" charset="0"/>
              </a:rPr>
              <a:t>        Owen </a:t>
            </a:r>
            <a:r>
              <a:rPr lang="en-US" dirty="0" err="1" smtClean="0">
                <a:solidFill>
                  <a:prstClr val="black"/>
                </a:solidFill>
                <a:latin typeface="Calibri" pitchFamily="34" charset="0"/>
                <a:cs typeface="Calibri" pitchFamily="34" charset="0"/>
              </a:rPr>
              <a:t>Amadin</a:t>
            </a:r>
            <a:endParaRPr lang="en-US" dirty="0" smtClean="0">
              <a:solidFill>
                <a:prstClr val="black"/>
              </a:solidFill>
              <a:latin typeface="Calibri" pitchFamily="34" charset="0"/>
              <a:cs typeface="Calibri" pitchFamily="34" charset="0"/>
            </a:endParaRPr>
          </a:p>
          <a:p>
            <a:r>
              <a:rPr lang="en-US" dirty="0" smtClean="0">
                <a:solidFill>
                  <a:prstClr val="black"/>
                </a:solidFill>
                <a:latin typeface="Calibri" pitchFamily="34" charset="0"/>
                <a:cs typeface="Calibri" pitchFamily="34" charset="0"/>
              </a:rPr>
              <a:t>     Director            Co-director for      Co-director for           Biostatistics         Research Program</a:t>
            </a:r>
          </a:p>
          <a:p>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                               Epidemiology         Biostatistics               Consultant            Administrator</a:t>
            </a:r>
          </a:p>
          <a:p>
            <a:endParaRPr lang="en-US" sz="1200" dirty="0" smtClean="0">
              <a:solidFill>
                <a:prstClr val="black"/>
              </a:solidFill>
              <a:latin typeface="Calibri" pitchFamily="34" charset="0"/>
              <a:cs typeface="Calibri" pitchFamily="34" charset="0"/>
            </a:endParaRPr>
          </a:p>
          <a:p>
            <a:r>
              <a:rPr lang="en-US" sz="1400" u="sng" dirty="0" smtClean="0">
                <a:solidFill>
                  <a:srgbClr val="0070C0"/>
                </a:solidFill>
                <a:latin typeface="Calibri" pitchFamily="34" charset="0"/>
                <a:cs typeface="Calibri" pitchFamily="34" charset="0"/>
              </a:rPr>
              <a:t>Lmoulton@jhsph.edu</a:t>
            </a:r>
            <a:r>
              <a:rPr lang="en-US" sz="1400" dirty="0" smtClean="0">
                <a:solidFill>
                  <a:srgbClr val="0070C0"/>
                </a:solidFill>
                <a:latin typeface="Calibri" pitchFamily="34" charset="0"/>
                <a:cs typeface="Calibri" pitchFamily="34" charset="0"/>
              </a:rPr>
              <a:t>    </a:t>
            </a:r>
            <a:r>
              <a:rPr lang="en-US" sz="1400" u="sng" dirty="0" smtClean="0">
                <a:solidFill>
                  <a:srgbClr val="0070C0"/>
                </a:solidFill>
                <a:latin typeface="Calibri" pitchFamily="34" charset="0"/>
                <a:cs typeface="Calibri" pitchFamily="34" charset="0"/>
              </a:rPr>
              <a:t>brlau@jhsph.edu </a:t>
            </a:r>
            <a:r>
              <a:rPr lang="en-US" sz="1400" dirty="0" smtClean="0">
                <a:solidFill>
                  <a:srgbClr val="0070C0"/>
                </a:solidFill>
                <a:latin typeface="Calibri" pitchFamily="34" charset="0"/>
                <a:cs typeface="Calibri" pitchFamily="34" charset="0"/>
              </a:rPr>
              <a:t>   </a:t>
            </a:r>
            <a:r>
              <a:rPr lang="en-US" sz="1400" u="sng" dirty="0" smtClean="0">
                <a:solidFill>
                  <a:srgbClr val="0070C0"/>
                </a:solidFill>
                <a:latin typeface="Calibri" pitchFamily="34" charset="0"/>
                <a:cs typeface="Calibri" pitchFamily="34" charset="0"/>
              </a:rPr>
              <a:t>rthompso@jhsph.edu</a:t>
            </a:r>
            <a:r>
              <a:rPr lang="en-US" sz="1400" dirty="0" smtClean="0">
                <a:solidFill>
                  <a:srgbClr val="0070C0"/>
                </a:solidFill>
                <a:latin typeface="Calibri" pitchFamily="34" charset="0"/>
                <a:cs typeface="Calibri" pitchFamily="34" charset="0"/>
              </a:rPr>
              <a:t>       </a:t>
            </a:r>
            <a:r>
              <a:rPr lang="en-US" sz="1400" u="sng" dirty="0" smtClean="0">
                <a:solidFill>
                  <a:srgbClr val="0070C0"/>
                </a:solidFill>
                <a:latin typeface="Calibri" pitchFamily="34" charset="0"/>
                <a:cs typeface="Calibri" pitchFamily="34" charset="0"/>
              </a:rPr>
              <a:t>bnonyane@jhsph.edu</a:t>
            </a:r>
            <a:r>
              <a:rPr lang="en-US" sz="1400" dirty="0" smtClean="0">
                <a:solidFill>
                  <a:srgbClr val="0070C0"/>
                </a:solidFill>
                <a:latin typeface="Calibri" pitchFamily="34" charset="0"/>
                <a:cs typeface="Calibri" pitchFamily="34" charset="0"/>
              </a:rPr>
              <a:t>        </a:t>
            </a:r>
            <a:r>
              <a:rPr lang="en-US" sz="1400" u="sng" dirty="0" smtClean="0">
                <a:solidFill>
                  <a:srgbClr val="0070C0"/>
                </a:solidFill>
                <a:latin typeface="Calibri" pitchFamily="34" charset="0"/>
                <a:cs typeface="Calibri" pitchFamily="34" charset="0"/>
              </a:rPr>
              <a:t>oamadin@jhsph.edu </a:t>
            </a:r>
          </a:p>
          <a:p>
            <a:pPr algn="ctr"/>
            <a:endParaRPr lang="en-US" sz="1200" dirty="0" smtClean="0">
              <a:solidFill>
                <a:prstClr val="black"/>
              </a:solidFill>
              <a:latin typeface="Calibri" pitchFamily="34" charset="0"/>
              <a:cs typeface="Calibri" pitchFamily="34" charset="0"/>
            </a:endParaRPr>
          </a:p>
          <a:p>
            <a:pPr algn="ctr"/>
            <a:r>
              <a:rPr lang="en-US" dirty="0" smtClean="0">
                <a:solidFill>
                  <a:prstClr val="black"/>
                </a:solidFill>
                <a:latin typeface="Calibri" pitchFamily="34" charset="0"/>
                <a:cs typeface="Calibri" pitchFamily="34" charset="0"/>
              </a:rPr>
              <a:t>410-502-9327</a:t>
            </a:r>
            <a:endParaRPr lang="en-GB" dirty="0">
              <a:solidFill>
                <a:prstClr val="black"/>
              </a:solidFill>
              <a:latin typeface="Calibri" pitchFamily="34" charset="0"/>
              <a:cs typeface="Calibri" pitchFamily="34" charset="0"/>
            </a:endParaRPr>
          </a:p>
        </p:txBody>
      </p:sp>
      <p:sp>
        <p:nvSpPr>
          <p:cNvPr id="6" name="TextBox 5"/>
          <p:cNvSpPr txBox="1"/>
          <p:nvPr/>
        </p:nvSpPr>
        <p:spPr>
          <a:xfrm>
            <a:off x="304800" y="4462790"/>
            <a:ext cx="8634864" cy="954107"/>
          </a:xfrm>
          <a:prstGeom prst="rect">
            <a:avLst/>
          </a:prstGeom>
          <a:noFill/>
        </p:spPr>
        <p:txBody>
          <a:bodyPr wrap="none" rtlCol="0">
            <a:spAutoFit/>
          </a:bodyPr>
          <a:lstStyle/>
          <a:p>
            <a:r>
              <a:rPr lang="en-US" sz="2800" b="1" i="1" dirty="0" smtClean="0">
                <a:solidFill>
                  <a:prstClr val="black"/>
                </a:solidFill>
                <a:latin typeface="Calibri" pitchFamily="34" charset="0"/>
                <a:cs typeface="Calibri" pitchFamily="34" charset="0"/>
              </a:rPr>
              <a:t>Core Team of the</a:t>
            </a:r>
          </a:p>
          <a:p>
            <a:r>
              <a:rPr lang="en-US" sz="2800" b="1" i="1" dirty="0" smtClean="0">
                <a:solidFill>
                  <a:prstClr val="black"/>
                </a:solidFill>
                <a:latin typeface="Calibri" pitchFamily="34" charset="0"/>
                <a:cs typeface="Calibri" pitchFamily="34" charset="0"/>
              </a:rPr>
              <a:t>Biostatistics and Epidemiology Methodology Core  (BEM)</a:t>
            </a:r>
            <a:endParaRPr lang="en-GB" sz="2800" b="1" i="1" dirty="0">
              <a:solidFill>
                <a:prstClr val="black"/>
              </a:solidFill>
              <a:latin typeface="Calibri" pitchFamily="34" charset="0"/>
              <a:cs typeface="Calibri" pitchFamily="34" charset="0"/>
            </a:endParaRPr>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248" y="6191100"/>
            <a:ext cx="1269101" cy="6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547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838200"/>
            <a:ext cx="7772400" cy="1143000"/>
          </a:xfrm>
        </p:spPr>
        <p:txBody>
          <a:bodyPr>
            <a:normAutofit fontScale="90000"/>
          </a:bodyPr>
          <a:lstStyle/>
          <a:p>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r>
              <a:rPr lang="en-US" sz="3200" dirty="0">
                <a:solidFill>
                  <a:schemeClr val="tx1"/>
                </a:solidFill>
                <a:latin typeface="Arial" pitchFamily="34" charset="0"/>
                <a:cs typeface="Arial" pitchFamily="34" charset="0"/>
              </a:rPr>
              <a:t>Johns Hopkins University CFAR</a:t>
            </a: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endParaRPr lang="en-US" sz="3100" b="1" i="1" dirty="0" smtClean="0">
              <a:solidFill>
                <a:schemeClr val="tx1"/>
              </a:solidFill>
              <a:latin typeface="Arial" pitchFamily="34" charset="0"/>
              <a:cs typeface="Arial" pitchFamily="34" charset="0"/>
            </a:endParaRP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9503" y="3276600"/>
            <a:ext cx="4047497" cy="21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1981200"/>
            <a:ext cx="5867400" cy="369332"/>
          </a:xfrm>
          <a:prstGeom prst="rect">
            <a:avLst/>
          </a:prstGeom>
          <a:noFill/>
        </p:spPr>
        <p:txBody>
          <a:bodyPr wrap="square" rtlCol="0">
            <a:spAutoFit/>
          </a:bodyPr>
          <a:lstStyle/>
          <a:p>
            <a:r>
              <a:rPr lang="en-US" dirty="0" smtClean="0">
                <a:solidFill>
                  <a:prstClr val="black"/>
                </a:solidFill>
              </a:rPr>
              <a:t>Community Study Section (David Holtgrave, presenting)</a:t>
            </a:r>
            <a:endParaRPr lang="en-US" dirty="0">
              <a:solidFill>
                <a:prstClr val="black"/>
              </a:solidFill>
            </a:endParaRPr>
          </a:p>
        </p:txBody>
      </p:sp>
    </p:spTree>
    <p:extLst>
      <p:ext uri="{BB962C8B-B14F-4D97-AF65-F5344CB8AC3E}">
        <p14:creationId xmlns:p14="http://schemas.microsoft.com/office/powerpoint/2010/main" val="3937576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228600"/>
            <a:ext cx="7772400" cy="609600"/>
          </a:xfrm>
        </p:spPr>
        <p:txBody>
          <a:bodyPr/>
          <a:lstStyle/>
          <a:p>
            <a:pPr algn="l"/>
            <a:r>
              <a:rPr lang="en-US" sz="3200" b="1" dirty="0" smtClean="0">
                <a:solidFill>
                  <a:schemeClr val="tx1"/>
                </a:solidFill>
                <a:latin typeface="Arial" pitchFamily="34" charset="0"/>
                <a:cs typeface="Arial" pitchFamily="34" charset="0"/>
              </a:rPr>
              <a:t>Developmental Core</a:t>
            </a:r>
          </a:p>
        </p:txBody>
      </p:sp>
      <p:sp>
        <p:nvSpPr>
          <p:cNvPr id="23555" name="Content Placeholder 2"/>
          <p:cNvSpPr>
            <a:spLocks noGrp="1"/>
          </p:cNvSpPr>
          <p:nvPr>
            <p:ph idx="1"/>
          </p:nvPr>
        </p:nvSpPr>
        <p:spPr>
          <a:xfrm>
            <a:off x="304800" y="762000"/>
            <a:ext cx="8577262" cy="838200"/>
          </a:xfrm>
        </p:spPr>
        <p:txBody>
          <a:bodyPr>
            <a:normAutofit/>
          </a:bodyPr>
          <a:lstStyle/>
          <a:p>
            <a:pPr>
              <a:buFontTx/>
              <a:buNone/>
            </a:pPr>
            <a:r>
              <a:rPr lang="en-US" dirty="0" smtClean="0">
                <a:solidFill>
                  <a:schemeClr val="tx1"/>
                </a:solidFill>
                <a:latin typeface="Arial" pitchFamily="34" charset="0"/>
                <a:cs typeface="Arial" pitchFamily="34" charset="0"/>
              </a:rPr>
              <a:t>Co-Directors: Chris Beyrer, Jackie Campbell, </a:t>
            </a:r>
            <a:r>
              <a:rPr lang="en-US" dirty="0">
                <a:solidFill>
                  <a:schemeClr val="tx1"/>
                </a:solidFill>
                <a:latin typeface="Arial" pitchFamily="34" charset="0"/>
                <a:cs typeface="Arial" pitchFamily="34" charset="0"/>
              </a:rPr>
              <a:t>Andrea Ruff, Robert </a:t>
            </a:r>
            <a:r>
              <a:rPr lang="en-US" dirty="0" smtClean="0">
                <a:solidFill>
                  <a:schemeClr val="tx1"/>
                </a:solidFill>
                <a:latin typeface="Arial" pitchFamily="34" charset="0"/>
                <a:cs typeface="Arial" pitchFamily="34" charset="0"/>
              </a:rPr>
              <a:t>Siliciano </a:t>
            </a:r>
          </a:p>
        </p:txBody>
      </p:sp>
      <p:sp>
        <p:nvSpPr>
          <p:cNvPr id="4" name="Rectangle 3"/>
          <p:cNvSpPr/>
          <p:nvPr/>
        </p:nvSpPr>
        <p:spPr>
          <a:xfrm>
            <a:off x="381000" y="1752600"/>
            <a:ext cx="8382000" cy="4343400"/>
          </a:xfrm>
          <a:prstGeom prst="rect">
            <a:avLst/>
          </a:prstGeom>
        </p:spPr>
        <p:txBody>
          <a:bodyPr wrap="square">
            <a:normAutofit/>
          </a:bodyPr>
          <a:lstStyle/>
          <a:p>
            <a:pPr fontAlgn="auto">
              <a:spcBef>
                <a:spcPts val="0"/>
              </a:spcBef>
              <a:spcAft>
                <a:spcPts val="0"/>
              </a:spcAft>
              <a:defRPr/>
            </a:pPr>
            <a:r>
              <a:rPr lang="en-US" sz="2800" dirty="0">
                <a:latin typeface="+mn-lt"/>
                <a:ea typeface="+mn-ea"/>
              </a:rPr>
              <a:t>Research Grant Support</a:t>
            </a:r>
            <a:r>
              <a:rPr lang="en-US" sz="2800" dirty="0" smtClean="0">
                <a:latin typeface="+mn-lt"/>
                <a:ea typeface="+mn-ea"/>
              </a:rPr>
              <a:t>:</a:t>
            </a:r>
          </a:p>
          <a:p>
            <a:pPr marL="800100" lvl="1" indent="-342900" fontAlgn="auto">
              <a:spcBef>
                <a:spcPts val="600"/>
              </a:spcBef>
              <a:spcAft>
                <a:spcPts val="0"/>
              </a:spcAft>
              <a:buFont typeface="Arial" pitchFamily="34" charset="0"/>
              <a:buChar char="•"/>
              <a:defRPr/>
            </a:pPr>
            <a:r>
              <a:rPr lang="en-US" sz="2400" dirty="0" smtClean="0">
                <a:latin typeface="+mn-lt"/>
                <a:ea typeface="+mn-ea"/>
              </a:rPr>
              <a:t>CFAR Scholar Grant (CSG) for Faculty Development</a:t>
            </a:r>
          </a:p>
          <a:p>
            <a:pPr marL="800100" lvl="1" indent="-342900" fontAlgn="auto">
              <a:spcBef>
                <a:spcPts val="600"/>
              </a:spcBef>
              <a:spcAft>
                <a:spcPts val="0"/>
              </a:spcAft>
              <a:buFont typeface="Arial" pitchFamily="34" charset="0"/>
              <a:buChar char="•"/>
              <a:defRPr/>
            </a:pPr>
            <a:r>
              <a:rPr lang="en-US" sz="2400" dirty="0" smtClean="0">
                <a:latin typeface="+mn-lt"/>
                <a:ea typeface="+mn-ea"/>
              </a:rPr>
              <a:t>Mentoring</a:t>
            </a:r>
          </a:p>
          <a:p>
            <a:pPr marL="800100" lvl="1" indent="-342900" fontAlgn="auto">
              <a:spcBef>
                <a:spcPts val="600"/>
              </a:spcBef>
              <a:spcAft>
                <a:spcPts val="0"/>
              </a:spcAft>
              <a:buFont typeface="Arial" pitchFamily="34" charset="0"/>
              <a:buChar char="•"/>
              <a:defRPr/>
            </a:pPr>
            <a:r>
              <a:rPr lang="en-US" sz="2400" dirty="0" smtClean="0">
                <a:latin typeface="+mn-lt"/>
                <a:ea typeface="+mn-ea"/>
              </a:rPr>
              <a:t>Mentor </a:t>
            </a:r>
            <a:r>
              <a:rPr lang="en-US" sz="2400" dirty="0">
                <a:latin typeface="+mn-lt"/>
                <a:ea typeface="+mn-ea"/>
              </a:rPr>
              <a:t>support, up to $5K per year</a:t>
            </a:r>
          </a:p>
          <a:p>
            <a:pPr marL="800100" lvl="1" indent="-342900" fontAlgn="auto">
              <a:spcBef>
                <a:spcPts val="600"/>
              </a:spcBef>
              <a:spcAft>
                <a:spcPts val="0"/>
              </a:spcAft>
              <a:buFont typeface="Arial" pitchFamily="34" charset="0"/>
              <a:buChar char="•"/>
              <a:defRPr/>
            </a:pPr>
            <a:r>
              <a:rPr lang="en-US" sz="2400" dirty="0">
                <a:latin typeface="+mn-lt"/>
                <a:ea typeface="+mn-ea"/>
              </a:rPr>
              <a:t>Start-up costs for new </a:t>
            </a:r>
            <a:r>
              <a:rPr lang="en-US" sz="2400" dirty="0" smtClean="0">
                <a:latin typeface="+mn-lt"/>
                <a:ea typeface="+mn-ea"/>
              </a:rPr>
              <a:t>investigators</a:t>
            </a:r>
          </a:p>
          <a:p>
            <a:pPr marL="800100" lvl="1" indent="-342900" fontAlgn="auto">
              <a:spcBef>
                <a:spcPts val="600"/>
              </a:spcBef>
              <a:spcAft>
                <a:spcPts val="0"/>
              </a:spcAft>
              <a:buFont typeface="Arial" pitchFamily="34" charset="0"/>
              <a:buChar char="•"/>
              <a:defRPr/>
            </a:pPr>
            <a:r>
              <a:rPr lang="en-US" sz="2400" dirty="0" smtClean="0">
                <a:latin typeface="+mn-lt"/>
                <a:ea typeface="+mn-ea"/>
              </a:rPr>
              <a:t>Internal Review </a:t>
            </a:r>
            <a:r>
              <a:rPr lang="en-US" sz="2400" dirty="0">
                <a:latin typeface="+mn-lt"/>
                <a:ea typeface="+mn-ea"/>
              </a:rPr>
              <a:t>of grant applications</a:t>
            </a:r>
          </a:p>
          <a:p>
            <a:pPr marL="800100" lvl="1" indent="-342900" fontAlgn="auto">
              <a:spcBef>
                <a:spcPts val="600"/>
              </a:spcBef>
              <a:spcAft>
                <a:spcPts val="0"/>
              </a:spcAft>
              <a:buFont typeface="Arial" pitchFamily="34" charset="0"/>
              <a:buChar char="•"/>
              <a:defRPr/>
            </a:pPr>
            <a:r>
              <a:rPr lang="en-US" sz="2400" dirty="0">
                <a:latin typeface="+mn-lt"/>
                <a:ea typeface="+mn-ea"/>
              </a:rPr>
              <a:t>Baltimore Scholars (with Baltimore </a:t>
            </a:r>
            <a:r>
              <a:rPr lang="en-US" sz="2400" dirty="0" smtClean="0">
                <a:latin typeface="+mn-lt"/>
                <a:ea typeface="+mn-ea"/>
              </a:rPr>
              <a:t>HIV </a:t>
            </a:r>
            <a:r>
              <a:rPr lang="en-US" sz="2400" dirty="0" err="1" smtClean="0">
                <a:latin typeface="+mn-lt"/>
                <a:ea typeface="+mn-ea"/>
              </a:rPr>
              <a:t>Collaboratory</a:t>
            </a:r>
            <a:r>
              <a:rPr lang="en-US" sz="2000" dirty="0" smtClean="0">
                <a:latin typeface="+mn-lt"/>
                <a:ea typeface="+mn-ea"/>
              </a:rPr>
              <a:t>)</a:t>
            </a:r>
            <a:endParaRPr lang="en-US" sz="2000" dirty="0">
              <a:latin typeface="+mn-lt"/>
              <a:ea typeface="+mn-ea"/>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Study Section: Scientific Landscape</a:t>
            </a:r>
            <a:endParaRPr lang="en-US" dirty="0"/>
          </a:p>
        </p:txBody>
      </p:sp>
      <p:sp>
        <p:nvSpPr>
          <p:cNvPr id="3" name="Content Placeholder 2"/>
          <p:cNvSpPr>
            <a:spLocks noGrp="1"/>
          </p:cNvSpPr>
          <p:nvPr>
            <p:ph idx="1"/>
          </p:nvPr>
        </p:nvSpPr>
        <p:spPr/>
        <p:txBody>
          <a:bodyPr/>
          <a:lstStyle/>
          <a:p>
            <a:r>
              <a:rPr lang="en-US" dirty="0" smtClean="0">
                <a:solidFill>
                  <a:schemeClr val="tx1"/>
                </a:solidFill>
              </a:rPr>
              <a:t>Community-based Participatory Research (CBPR)</a:t>
            </a:r>
          </a:p>
          <a:p>
            <a:r>
              <a:rPr lang="en-US" dirty="0" smtClean="0">
                <a:solidFill>
                  <a:schemeClr val="tx1"/>
                </a:solidFill>
              </a:rPr>
              <a:t>“Collaborative </a:t>
            </a:r>
            <a:r>
              <a:rPr lang="en-US" dirty="0">
                <a:solidFill>
                  <a:schemeClr val="tx1"/>
                </a:solidFill>
              </a:rPr>
              <a:t>approach to research that </a:t>
            </a:r>
            <a:r>
              <a:rPr lang="en-US" dirty="0" smtClean="0">
                <a:solidFill>
                  <a:schemeClr val="tx1"/>
                </a:solidFill>
              </a:rPr>
              <a:t>equitably involves </a:t>
            </a:r>
            <a:r>
              <a:rPr lang="en-US" dirty="0">
                <a:solidFill>
                  <a:schemeClr val="tx1"/>
                </a:solidFill>
              </a:rPr>
              <a:t>all partners in the research process </a:t>
            </a:r>
            <a:r>
              <a:rPr lang="en-US" dirty="0" smtClean="0">
                <a:solidFill>
                  <a:schemeClr val="tx1"/>
                </a:solidFill>
              </a:rPr>
              <a:t>and recognizes </a:t>
            </a:r>
            <a:r>
              <a:rPr lang="en-US" dirty="0">
                <a:solidFill>
                  <a:schemeClr val="tx1"/>
                </a:solidFill>
              </a:rPr>
              <a:t>the unique strengths that each </a:t>
            </a:r>
            <a:r>
              <a:rPr lang="en-US" dirty="0" smtClean="0">
                <a:solidFill>
                  <a:schemeClr val="tx1"/>
                </a:solidFill>
              </a:rPr>
              <a:t>brings.  CBPR </a:t>
            </a:r>
            <a:r>
              <a:rPr lang="en-US" dirty="0">
                <a:solidFill>
                  <a:schemeClr val="tx1"/>
                </a:solidFill>
              </a:rPr>
              <a:t>begins with a research topic of </a:t>
            </a:r>
            <a:r>
              <a:rPr lang="en-US" dirty="0" smtClean="0">
                <a:solidFill>
                  <a:schemeClr val="tx1"/>
                </a:solidFill>
              </a:rPr>
              <a:t>importance to the </a:t>
            </a:r>
            <a:r>
              <a:rPr lang="en-US" dirty="0">
                <a:solidFill>
                  <a:schemeClr val="tx1"/>
                </a:solidFill>
              </a:rPr>
              <a:t>community with the aim of </a:t>
            </a:r>
            <a:r>
              <a:rPr lang="en-US" dirty="0" smtClean="0">
                <a:solidFill>
                  <a:schemeClr val="tx1"/>
                </a:solidFill>
              </a:rPr>
              <a:t>combining knowledge </a:t>
            </a:r>
            <a:r>
              <a:rPr lang="en-US" dirty="0">
                <a:solidFill>
                  <a:schemeClr val="tx1"/>
                </a:solidFill>
              </a:rPr>
              <a:t>and action for social change </a:t>
            </a:r>
            <a:r>
              <a:rPr lang="en-US" dirty="0" smtClean="0">
                <a:solidFill>
                  <a:schemeClr val="tx1"/>
                </a:solidFill>
              </a:rPr>
              <a:t>to improve </a:t>
            </a:r>
            <a:r>
              <a:rPr lang="en-US" dirty="0">
                <a:solidFill>
                  <a:schemeClr val="tx1"/>
                </a:solidFill>
              </a:rPr>
              <a:t>community health and eliminate </a:t>
            </a:r>
            <a:r>
              <a:rPr lang="en-US" dirty="0" smtClean="0">
                <a:solidFill>
                  <a:schemeClr val="tx1"/>
                </a:solidFill>
              </a:rPr>
              <a:t>health disparities.”	</a:t>
            </a:r>
          </a:p>
          <a:p>
            <a:pPr lvl="1"/>
            <a:r>
              <a:rPr lang="en-US" dirty="0" smtClean="0">
                <a:solidFill>
                  <a:schemeClr val="tx1"/>
                </a:solidFill>
              </a:rPr>
              <a:t>W.K. Kellogg Community Scholar’s Program (2001)</a:t>
            </a:r>
            <a:endParaRPr lang="en-US" dirty="0">
              <a:solidFill>
                <a:schemeClr val="tx1"/>
              </a:solidFill>
            </a:endParaRPr>
          </a:p>
        </p:txBody>
      </p:sp>
    </p:spTree>
    <p:extLst>
      <p:ext uri="{BB962C8B-B14F-4D97-AF65-F5344CB8AC3E}">
        <p14:creationId xmlns:p14="http://schemas.microsoft.com/office/powerpoint/2010/main" val="22312923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Study Section: Relevant Programmatic areas</a:t>
            </a:r>
            <a:endParaRPr lang="en-US" dirty="0"/>
          </a:p>
        </p:txBody>
      </p:sp>
      <p:sp>
        <p:nvSpPr>
          <p:cNvPr id="3" name="Content Placeholder 2"/>
          <p:cNvSpPr>
            <a:spLocks noGrp="1"/>
          </p:cNvSpPr>
          <p:nvPr>
            <p:ph idx="1"/>
          </p:nvPr>
        </p:nvSpPr>
        <p:spPr/>
        <p:txBody>
          <a:bodyPr/>
          <a:lstStyle/>
          <a:p>
            <a:r>
              <a:rPr lang="en-US" dirty="0" smtClean="0">
                <a:solidFill>
                  <a:schemeClr val="tx1"/>
                </a:solidFill>
              </a:rPr>
              <a:t>Timely scientific studies that approximately meet the above definition of CBPR and can show real evidence of community involvement</a:t>
            </a:r>
          </a:p>
          <a:p>
            <a:pPr lvl="1"/>
            <a:r>
              <a:rPr lang="en-US" dirty="0" smtClean="0">
                <a:solidFill>
                  <a:schemeClr val="tx1"/>
                </a:solidFill>
              </a:rPr>
              <a:t>Location: Baltimore or around the globe</a:t>
            </a:r>
          </a:p>
          <a:p>
            <a:pPr lvl="1"/>
            <a:r>
              <a:rPr lang="en-US" dirty="0" smtClean="0">
                <a:solidFill>
                  <a:schemeClr val="tx1"/>
                </a:solidFill>
              </a:rPr>
              <a:t>While all timely scientific areas are most welcome, the nature of CBPR will likely tend toward prevention, care, housing and structural intervention studies</a:t>
            </a:r>
          </a:p>
          <a:p>
            <a:pPr lvl="1"/>
            <a:r>
              <a:rPr lang="en-US" dirty="0" smtClean="0">
                <a:solidFill>
                  <a:schemeClr val="tx1"/>
                </a:solidFill>
              </a:rPr>
              <a:t>Last year, 3 researchers applied to this study section; 1 was successful in receiving funding</a:t>
            </a:r>
          </a:p>
          <a:p>
            <a:pPr lvl="2"/>
            <a:r>
              <a:rPr lang="en-US" dirty="0" smtClean="0">
                <a:solidFill>
                  <a:schemeClr val="tx1"/>
                </a:solidFill>
              </a:rPr>
              <a:t>“Developing and Piloting a Gender-based Violence Intervention Module to Reduce HIV Risk Among FSWs”</a:t>
            </a:r>
          </a:p>
          <a:p>
            <a:pPr lvl="3"/>
            <a:r>
              <a:rPr lang="en-US" dirty="0" smtClean="0">
                <a:solidFill>
                  <a:schemeClr val="tx1"/>
                </a:solidFill>
              </a:rPr>
              <a:t>Dr. Michele Decker</a:t>
            </a:r>
          </a:p>
          <a:p>
            <a:pPr lvl="1"/>
            <a:endParaRPr lang="en-US" dirty="0" smtClean="0"/>
          </a:p>
        </p:txBody>
      </p:sp>
    </p:spTree>
    <p:extLst>
      <p:ext uri="{BB962C8B-B14F-4D97-AF65-F5344CB8AC3E}">
        <p14:creationId xmlns:p14="http://schemas.microsoft.com/office/powerpoint/2010/main" val="13715952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study section: resources available</a:t>
            </a:r>
            <a:endParaRPr lang="en-US" dirty="0"/>
          </a:p>
        </p:txBody>
      </p:sp>
      <p:sp>
        <p:nvSpPr>
          <p:cNvPr id="3" name="Content Placeholder 2"/>
          <p:cNvSpPr>
            <a:spLocks noGrp="1"/>
          </p:cNvSpPr>
          <p:nvPr>
            <p:ph idx="1"/>
          </p:nvPr>
        </p:nvSpPr>
        <p:spPr/>
        <p:txBody>
          <a:bodyPr/>
          <a:lstStyle/>
          <a:p>
            <a:r>
              <a:rPr lang="en-US" dirty="0" smtClean="0">
                <a:solidFill>
                  <a:schemeClr val="tx1"/>
                </a:solidFill>
              </a:rPr>
              <a:t>Baltimore HIV </a:t>
            </a:r>
            <a:r>
              <a:rPr lang="en-US" dirty="0" err="1" smtClean="0">
                <a:solidFill>
                  <a:schemeClr val="tx1"/>
                </a:solidFill>
              </a:rPr>
              <a:t>Collaboratory</a:t>
            </a:r>
            <a:r>
              <a:rPr lang="en-US" dirty="0" smtClean="0">
                <a:solidFill>
                  <a:schemeClr val="tx1"/>
                </a:solidFill>
              </a:rPr>
              <a:t> (please see CFAR website) maybe of help in identifying leads to strategic community partnerships </a:t>
            </a:r>
          </a:p>
          <a:p>
            <a:r>
              <a:rPr lang="en-US" dirty="0" smtClean="0">
                <a:solidFill>
                  <a:schemeClr val="tx1"/>
                </a:solidFill>
              </a:rPr>
              <a:t>Baltimore HIV </a:t>
            </a:r>
            <a:r>
              <a:rPr lang="en-US" dirty="0" err="1" smtClean="0">
                <a:solidFill>
                  <a:schemeClr val="tx1"/>
                </a:solidFill>
              </a:rPr>
              <a:t>Collaboratory</a:t>
            </a:r>
            <a:r>
              <a:rPr lang="en-US" dirty="0" smtClean="0">
                <a:solidFill>
                  <a:schemeClr val="tx1"/>
                </a:solidFill>
              </a:rPr>
              <a:t> and other Cores maybe of assistance in discussing resources for researchers relatively new to CBPR</a:t>
            </a:r>
          </a:p>
        </p:txBody>
      </p:sp>
    </p:spTree>
    <p:extLst>
      <p:ext uri="{BB962C8B-B14F-4D97-AF65-F5344CB8AC3E}">
        <p14:creationId xmlns:p14="http://schemas.microsoft.com/office/powerpoint/2010/main" val="30925857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Study Section:</a:t>
            </a:r>
            <a:br>
              <a:rPr lang="en-US" dirty="0" smtClean="0"/>
            </a:br>
            <a:r>
              <a:rPr lang="en-US" dirty="0" smtClean="0"/>
              <a:t>A word to the wise</a:t>
            </a:r>
            <a:endParaRPr lang="en-US" dirty="0"/>
          </a:p>
        </p:txBody>
      </p:sp>
      <p:sp>
        <p:nvSpPr>
          <p:cNvPr id="3" name="Content Placeholder 2"/>
          <p:cNvSpPr>
            <a:spLocks noGrp="1"/>
          </p:cNvSpPr>
          <p:nvPr>
            <p:ph idx="1"/>
          </p:nvPr>
        </p:nvSpPr>
        <p:spPr/>
        <p:txBody>
          <a:bodyPr/>
          <a:lstStyle/>
          <a:p>
            <a:pPr marL="342900" lvl="1">
              <a:buClr>
                <a:schemeClr val="accent1"/>
              </a:buClr>
            </a:pPr>
            <a:r>
              <a:rPr lang="en-US" dirty="0">
                <a:solidFill>
                  <a:schemeClr val="tx1"/>
                </a:solidFill>
              </a:rPr>
              <a:t>Please note, however, the type of relationships necessary for true CBPR research take time to build.  Community partners are not engaged overnight, trust is not built in a week, and real engagement is not “manufactured”…it is earned over a substantial period of time</a:t>
            </a:r>
          </a:p>
          <a:p>
            <a:pPr lvl="1"/>
            <a:r>
              <a:rPr lang="en-US" dirty="0" smtClean="0">
                <a:solidFill>
                  <a:schemeClr val="tx1"/>
                </a:solidFill>
              </a:rPr>
              <a:t>Proposals which offer only promissory notes for community engagement will almost surely not be funded; some real evidence of at least strong initial community engagement is needed (a letter of meaningful support from a community partnering organization, for example, would be extremely helpful)</a:t>
            </a:r>
          </a:p>
          <a:p>
            <a:pPr lvl="2"/>
            <a:r>
              <a:rPr lang="en-US" dirty="0" smtClean="0">
                <a:solidFill>
                  <a:schemeClr val="tx1"/>
                </a:solidFill>
              </a:rPr>
              <a:t>When it comes to evidence of real community partnership, more is definitely better</a:t>
            </a:r>
          </a:p>
        </p:txBody>
      </p:sp>
    </p:spTree>
    <p:extLst>
      <p:ext uri="{BB962C8B-B14F-4D97-AF65-F5344CB8AC3E}">
        <p14:creationId xmlns:p14="http://schemas.microsoft.com/office/powerpoint/2010/main" val="20827213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study section: </a:t>
            </a:r>
            <a:br>
              <a:rPr lang="en-US" dirty="0" smtClean="0"/>
            </a:br>
            <a:r>
              <a:rPr lang="en-US" dirty="0" smtClean="0"/>
              <a:t>even more words to the wise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Key issues:</a:t>
            </a:r>
          </a:p>
          <a:p>
            <a:pPr lvl="1"/>
            <a:r>
              <a:rPr lang="en-US" dirty="0" smtClean="0">
                <a:solidFill>
                  <a:schemeClr val="tx1"/>
                </a:solidFill>
              </a:rPr>
              <a:t>Does the community want and prioritize this research topic area?</a:t>
            </a:r>
          </a:p>
          <a:p>
            <a:pPr lvl="2"/>
            <a:r>
              <a:rPr lang="en-US" dirty="0" smtClean="0">
                <a:solidFill>
                  <a:schemeClr val="tx1"/>
                </a:solidFill>
              </a:rPr>
              <a:t>How do we know?  Who said?</a:t>
            </a:r>
          </a:p>
          <a:p>
            <a:pPr lvl="1"/>
            <a:r>
              <a:rPr lang="en-US" dirty="0" smtClean="0">
                <a:solidFill>
                  <a:schemeClr val="tx1"/>
                </a:solidFill>
              </a:rPr>
              <a:t>Who are the partnering community members and/or organizations?</a:t>
            </a:r>
          </a:p>
          <a:p>
            <a:pPr lvl="2"/>
            <a:r>
              <a:rPr lang="en-US" dirty="0" smtClean="0">
                <a:solidFill>
                  <a:schemeClr val="tx1"/>
                </a:solidFill>
              </a:rPr>
              <a:t>What does that partnership look like?  How has it been engaged so far?  How will it be sustained over time?  Who gets what out of the partnership?</a:t>
            </a:r>
          </a:p>
          <a:p>
            <a:pPr lvl="1"/>
            <a:r>
              <a:rPr lang="en-US" dirty="0" smtClean="0">
                <a:solidFill>
                  <a:schemeClr val="tx1"/>
                </a:solidFill>
              </a:rPr>
              <a:t>How will the conduct of the research involve these community partners?</a:t>
            </a:r>
          </a:p>
          <a:p>
            <a:pPr lvl="1"/>
            <a:r>
              <a:rPr lang="en-US" dirty="0" smtClean="0">
                <a:solidFill>
                  <a:schemeClr val="tx1"/>
                </a:solidFill>
              </a:rPr>
              <a:t>How will the research benefit the partners?  How will the partners help interpret the results?</a:t>
            </a:r>
          </a:p>
          <a:p>
            <a:pPr lvl="1"/>
            <a:r>
              <a:rPr lang="en-US" dirty="0" smtClean="0">
                <a:solidFill>
                  <a:schemeClr val="tx1"/>
                </a:solidFill>
              </a:rPr>
              <a:t>How will the research be disseminated?  Will Hopkins work with partners to ensure the key programmatic and policy decision makers know of this (hopefully) actionable research?</a:t>
            </a:r>
          </a:p>
          <a:p>
            <a:pPr lvl="1"/>
            <a:r>
              <a:rPr lang="en-US" dirty="0" smtClean="0">
                <a:solidFill>
                  <a:schemeClr val="tx1"/>
                </a:solidFill>
              </a:rPr>
              <a:t>Will all journal publications and future grant proposals honor and respect the initial community partnerships?</a:t>
            </a:r>
            <a:endParaRPr lang="en-US" dirty="0">
              <a:solidFill>
                <a:schemeClr val="tx1"/>
              </a:solidFill>
            </a:endParaRPr>
          </a:p>
        </p:txBody>
      </p:sp>
    </p:spTree>
    <p:extLst>
      <p:ext uri="{BB962C8B-B14F-4D97-AF65-F5344CB8AC3E}">
        <p14:creationId xmlns:p14="http://schemas.microsoft.com/office/powerpoint/2010/main" val="1237561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Study Section: </a:t>
            </a:r>
            <a:br>
              <a:rPr lang="en-US" dirty="0" smtClean="0"/>
            </a:br>
            <a:r>
              <a:rPr lang="en-US" dirty="0" smtClean="0"/>
              <a:t>Ending where we started</a:t>
            </a:r>
            <a:endParaRPr lang="en-US" dirty="0"/>
          </a:p>
        </p:txBody>
      </p:sp>
      <p:sp>
        <p:nvSpPr>
          <p:cNvPr id="3" name="Content Placeholder 2"/>
          <p:cNvSpPr>
            <a:spLocks noGrp="1"/>
          </p:cNvSpPr>
          <p:nvPr>
            <p:ph idx="1"/>
          </p:nvPr>
        </p:nvSpPr>
        <p:spPr/>
        <p:txBody>
          <a:bodyPr/>
          <a:lstStyle/>
          <a:p>
            <a:r>
              <a:rPr lang="en-US" dirty="0" smtClean="0">
                <a:solidFill>
                  <a:schemeClr val="tx1"/>
                </a:solidFill>
              </a:rPr>
              <a:t>Community-based Participatory Research (CBPR)</a:t>
            </a:r>
          </a:p>
          <a:p>
            <a:r>
              <a:rPr lang="en-US" dirty="0" smtClean="0">
                <a:solidFill>
                  <a:schemeClr val="tx1"/>
                </a:solidFill>
              </a:rPr>
              <a:t>“Collaborative </a:t>
            </a:r>
            <a:r>
              <a:rPr lang="en-US" dirty="0">
                <a:solidFill>
                  <a:schemeClr val="tx1"/>
                </a:solidFill>
              </a:rPr>
              <a:t>approach to research that </a:t>
            </a:r>
            <a:r>
              <a:rPr lang="en-US" dirty="0" smtClean="0">
                <a:solidFill>
                  <a:schemeClr val="tx1"/>
                </a:solidFill>
              </a:rPr>
              <a:t>equitably involves </a:t>
            </a:r>
            <a:r>
              <a:rPr lang="en-US" dirty="0">
                <a:solidFill>
                  <a:schemeClr val="tx1"/>
                </a:solidFill>
              </a:rPr>
              <a:t>all partners in the research process </a:t>
            </a:r>
            <a:r>
              <a:rPr lang="en-US" dirty="0" smtClean="0">
                <a:solidFill>
                  <a:schemeClr val="tx1"/>
                </a:solidFill>
              </a:rPr>
              <a:t>and recognizes </a:t>
            </a:r>
            <a:r>
              <a:rPr lang="en-US" dirty="0">
                <a:solidFill>
                  <a:schemeClr val="tx1"/>
                </a:solidFill>
              </a:rPr>
              <a:t>the unique strengths that each </a:t>
            </a:r>
            <a:r>
              <a:rPr lang="en-US" dirty="0" smtClean="0">
                <a:solidFill>
                  <a:schemeClr val="tx1"/>
                </a:solidFill>
              </a:rPr>
              <a:t>brings.  CBPR </a:t>
            </a:r>
            <a:r>
              <a:rPr lang="en-US" dirty="0">
                <a:solidFill>
                  <a:schemeClr val="tx1"/>
                </a:solidFill>
              </a:rPr>
              <a:t>begins with a research topic of </a:t>
            </a:r>
            <a:r>
              <a:rPr lang="en-US" dirty="0" smtClean="0">
                <a:solidFill>
                  <a:schemeClr val="tx1"/>
                </a:solidFill>
              </a:rPr>
              <a:t>importance to the </a:t>
            </a:r>
            <a:r>
              <a:rPr lang="en-US" dirty="0">
                <a:solidFill>
                  <a:schemeClr val="tx1"/>
                </a:solidFill>
              </a:rPr>
              <a:t>community with the aim of </a:t>
            </a:r>
            <a:r>
              <a:rPr lang="en-US" dirty="0" smtClean="0">
                <a:solidFill>
                  <a:schemeClr val="tx1"/>
                </a:solidFill>
              </a:rPr>
              <a:t>combining knowledge </a:t>
            </a:r>
            <a:r>
              <a:rPr lang="en-US" dirty="0">
                <a:solidFill>
                  <a:schemeClr val="tx1"/>
                </a:solidFill>
              </a:rPr>
              <a:t>and action for social change </a:t>
            </a:r>
            <a:r>
              <a:rPr lang="en-US" dirty="0" smtClean="0">
                <a:solidFill>
                  <a:schemeClr val="tx1"/>
                </a:solidFill>
              </a:rPr>
              <a:t>to improve </a:t>
            </a:r>
            <a:r>
              <a:rPr lang="en-US" dirty="0">
                <a:solidFill>
                  <a:schemeClr val="tx1"/>
                </a:solidFill>
              </a:rPr>
              <a:t>community health and eliminate </a:t>
            </a:r>
            <a:r>
              <a:rPr lang="en-US" dirty="0" smtClean="0">
                <a:solidFill>
                  <a:schemeClr val="tx1"/>
                </a:solidFill>
              </a:rPr>
              <a:t>health disparities.”	</a:t>
            </a:r>
          </a:p>
          <a:p>
            <a:pPr lvl="1"/>
            <a:r>
              <a:rPr lang="en-US" dirty="0" smtClean="0">
                <a:solidFill>
                  <a:schemeClr val="tx1"/>
                </a:solidFill>
              </a:rPr>
              <a:t>W.K. Kellogg Community Scholar’s Program (2001)</a:t>
            </a:r>
            <a:endParaRPr lang="en-US" dirty="0">
              <a:solidFill>
                <a:schemeClr val="tx1"/>
              </a:solidFill>
            </a:endParaRPr>
          </a:p>
        </p:txBody>
      </p:sp>
    </p:spTree>
    <p:extLst>
      <p:ext uri="{BB962C8B-B14F-4D97-AF65-F5344CB8AC3E}">
        <p14:creationId xmlns:p14="http://schemas.microsoft.com/office/powerpoint/2010/main" val="3989887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458747"/>
            <a:ext cx="7772400" cy="1143000"/>
          </a:xfrm>
        </p:spPr>
        <p:txBody>
          <a:bodyPr>
            <a:normAutofit/>
          </a:bodyPr>
          <a:lstStyle/>
          <a:p>
            <a:r>
              <a:rPr lang="en-US" sz="3200" b="1" dirty="0">
                <a:latin typeface="Arial" pitchFamily="34" charset="0"/>
                <a:cs typeface="Arial" pitchFamily="34" charset="0"/>
              </a:rPr>
              <a:t>CFAR Scholar </a:t>
            </a:r>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Grant </a:t>
            </a:r>
            <a:r>
              <a:rPr lang="en-US" sz="3200" b="1" dirty="0">
                <a:latin typeface="Arial" pitchFamily="34" charset="0"/>
                <a:cs typeface="Arial" pitchFamily="34" charset="0"/>
              </a:rPr>
              <a:t>Application Process</a:t>
            </a:r>
          </a:p>
        </p:txBody>
      </p:sp>
      <p:pic>
        <p:nvPicPr>
          <p:cNvPr id="1433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022445"/>
            <a:ext cx="2632609" cy="138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3169606"/>
            <a:ext cx="2993255" cy="646331"/>
          </a:xfrm>
          <a:prstGeom prst="rect">
            <a:avLst/>
          </a:prstGeom>
          <a:noFill/>
        </p:spPr>
        <p:txBody>
          <a:bodyPr wrap="none" rtlCol="0">
            <a:spAutoFit/>
          </a:bodyPr>
          <a:lstStyle/>
          <a:p>
            <a:pPr algn="ctr"/>
            <a:r>
              <a:rPr lang="en-US" dirty="0" smtClean="0"/>
              <a:t>Anne Efron, MSN, MPH</a:t>
            </a:r>
          </a:p>
          <a:p>
            <a:pPr algn="ctr"/>
            <a:r>
              <a:rPr lang="en-US" dirty="0" smtClean="0"/>
              <a:t>CFAR Project Administrator</a:t>
            </a:r>
            <a:endParaRPr lang="en-US" dirty="0"/>
          </a:p>
        </p:txBody>
      </p:sp>
    </p:spTree>
    <p:extLst>
      <p:ext uri="{BB962C8B-B14F-4D97-AF65-F5344CB8AC3E}">
        <p14:creationId xmlns:p14="http://schemas.microsoft.com/office/powerpoint/2010/main" val="18032783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cap="none" dirty="0">
                <a:latin typeface="Arial" pitchFamily="34" charset="0"/>
                <a:cs typeface="Arial" pitchFamily="34" charset="0"/>
              </a:rPr>
              <a:t>CFAR Scholar Grant for Faculty Development</a:t>
            </a:r>
            <a:endParaRPr lang="en-US" dirty="0"/>
          </a:p>
        </p:txBody>
      </p:sp>
      <p:sp>
        <p:nvSpPr>
          <p:cNvPr id="3" name="Content Placeholder 2"/>
          <p:cNvSpPr>
            <a:spLocks noGrp="1"/>
          </p:cNvSpPr>
          <p:nvPr>
            <p:ph idx="1"/>
          </p:nvPr>
        </p:nvSpPr>
        <p:spPr/>
        <p:txBody>
          <a:bodyPr>
            <a:normAutofit lnSpcReduction="10000"/>
          </a:bodyPr>
          <a:lstStyle/>
          <a:p>
            <a:r>
              <a:rPr lang="en-US" sz="2800" dirty="0" smtClean="0">
                <a:solidFill>
                  <a:schemeClr val="tx1"/>
                </a:solidFill>
              </a:rPr>
              <a:t>Studies that cannot be funded through CFAR:</a:t>
            </a:r>
          </a:p>
          <a:p>
            <a:pPr lvl="1"/>
            <a:r>
              <a:rPr lang="en-US" sz="2400" dirty="0" smtClean="0">
                <a:solidFill>
                  <a:schemeClr val="tx1"/>
                </a:solidFill>
              </a:rPr>
              <a:t>New drugs, treatments or devices</a:t>
            </a:r>
          </a:p>
          <a:p>
            <a:pPr lvl="1"/>
            <a:r>
              <a:rPr lang="en-US" sz="2400" dirty="0" smtClean="0">
                <a:solidFill>
                  <a:schemeClr val="tx1"/>
                </a:solidFill>
              </a:rPr>
              <a:t>Off-label use of a licensed drug</a:t>
            </a:r>
          </a:p>
          <a:p>
            <a:pPr marL="411480" lvl="1" indent="0">
              <a:buNone/>
            </a:pPr>
            <a:endParaRPr lang="en-US" sz="2400" dirty="0" smtClean="0">
              <a:solidFill>
                <a:schemeClr val="tx1"/>
              </a:solidFill>
            </a:endParaRPr>
          </a:p>
          <a:p>
            <a:r>
              <a:rPr lang="en-US" sz="2800" dirty="0" smtClean="0">
                <a:solidFill>
                  <a:schemeClr val="tx1"/>
                </a:solidFill>
              </a:rPr>
              <a:t>Require additional NIH review:</a:t>
            </a:r>
          </a:p>
          <a:p>
            <a:pPr lvl="1"/>
            <a:r>
              <a:rPr lang="en-US" sz="2400" dirty="0" smtClean="0">
                <a:solidFill>
                  <a:schemeClr val="tx1"/>
                </a:solidFill>
              </a:rPr>
              <a:t>Involve </a:t>
            </a:r>
            <a:r>
              <a:rPr lang="en-US" sz="2400" b="1" dirty="0" smtClean="0">
                <a:solidFill>
                  <a:schemeClr val="tx1"/>
                </a:solidFill>
              </a:rPr>
              <a:t>licensed drugs, </a:t>
            </a:r>
            <a:r>
              <a:rPr lang="en-US" sz="2400" b="1" dirty="0">
                <a:solidFill>
                  <a:schemeClr val="tx1"/>
                </a:solidFill>
              </a:rPr>
              <a:t>treatments or devices</a:t>
            </a:r>
          </a:p>
          <a:p>
            <a:pPr lvl="1"/>
            <a:r>
              <a:rPr lang="en-US" sz="2400" dirty="0" smtClean="0">
                <a:solidFill>
                  <a:schemeClr val="tx1"/>
                </a:solidFill>
              </a:rPr>
              <a:t>Deemed </a:t>
            </a:r>
            <a:r>
              <a:rPr lang="en-US" sz="2400" b="1" dirty="0" smtClean="0">
                <a:solidFill>
                  <a:schemeClr val="tx1"/>
                </a:solidFill>
              </a:rPr>
              <a:t>above minimal risk </a:t>
            </a:r>
            <a:r>
              <a:rPr lang="en-US" sz="2400" dirty="0" smtClean="0">
                <a:solidFill>
                  <a:schemeClr val="tx1"/>
                </a:solidFill>
              </a:rPr>
              <a:t>by the institutional IRB</a:t>
            </a:r>
          </a:p>
          <a:p>
            <a:pPr lvl="1"/>
            <a:r>
              <a:rPr lang="en-US" sz="2400" dirty="0" smtClean="0">
                <a:solidFill>
                  <a:schemeClr val="tx1"/>
                </a:solidFill>
              </a:rPr>
              <a:t>Involve </a:t>
            </a:r>
            <a:r>
              <a:rPr lang="en-US" sz="2400" b="1" dirty="0" smtClean="0">
                <a:solidFill>
                  <a:schemeClr val="tx1"/>
                </a:solidFill>
              </a:rPr>
              <a:t>vulnerable</a:t>
            </a:r>
            <a:r>
              <a:rPr lang="en-US" sz="2400" dirty="0" smtClean="0">
                <a:solidFill>
                  <a:schemeClr val="tx1"/>
                </a:solidFill>
              </a:rPr>
              <a:t> </a:t>
            </a:r>
            <a:r>
              <a:rPr lang="en-US" sz="2400" b="1" dirty="0" smtClean="0">
                <a:solidFill>
                  <a:schemeClr val="tx1"/>
                </a:solidFill>
              </a:rPr>
              <a:t>populations</a:t>
            </a:r>
          </a:p>
          <a:p>
            <a:pPr lvl="1"/>
            <a:r>
              <a:rPr lang="en-US" sz="2400" dirty="0" smtClean="0">
                <a:solidFill>
                  <a:schemeClr val="tx1"/>
                </a:solidFill>
              </a:rPr>
              <a:t>Involve </a:t>
            </a:r>
            <a:r>
              <a:rPr lang="en-US" sz="2400" b="1" dirty="0" smtClean="0">
                <a:solidFill>
                  <a:schemeClr val="tx1"/>
                </a:solidFill>
              </a:rPr>
              <a:t>behavioral interventions</a:t>
            </a:r>
          </a:p>
          <a:p>
            <a:pPr lvl="1"/>
            <a:r>
              <a:rPr lang="en-US" sz="2400" dirty="0" smtClean="0">
                <a:solidFill>
                  <a:schemeClr val="tx1"/>
                </a:solidFill>
              </a:rPr>
              <a:t>Any </a:t>
            </a:r>
            <a:r>
              <a:rPr lang="en-US" sz="2400" b="1" dirty="0" smtClean="0">
                <a:solidFill>
                  <a:schemeClr val="tx1"/>
                </a:solidFill>
              </a:rPr>
              <a:t>International</a:t>
            </a:r>
            <a:r>
              <a:rPr lang="en-US" sz="2400" dirty="0" smtClean="0">
                <a:solidFill>
                  <a:schemeClr val="tx1"/>
                </a:solidFill>
              </a:rPr>
              <a:t> Study</a:t>
            </a:r>
          </a:p>
        </p:txBody>
      </p:sp>
    </p:spTree>
    <p:extLst>
      <p:ext uri="{BB962C8B-B14F-4D97-AF65-F5344CB8AC3E}">
        <p14:creationId xmlns:p14="http://schemas.microsoft.com/office/powerpoint/2010/main" val="40574726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cap="none" dirty="0">
                <a:latin typeface="Arial" pitchFamily="34" charset="0"/>
                <a:cs typeface="Arial" pitchFamily="34" charset="0"/>
              </a:rPr>
              <a:t>CFAR Scholar Grant for Faculty Development</a:t>
            </a:r>
            <a:endParaRPr lang="en-US" dirty="0"/>
          </a:p>
        </p:txBody>
      </p:sp>
      <p:sp>
        <p:nvSpPr>
          <p:cNvPr id="3" name="Content Placeholder 2"/>
          <p:cNvSpPr>
            <a:spLocks noGrp="1"/>
          </p:cNvSpPr>
          <p:nvPr>
            <p:ph idx="1"/>
          </p:nvPr>
        </p:nvSpPr>
        <p:spPr>
          <a:xfrm>
            <a:off x="457200" y="2209801"/>
            <a:ext cx="8229600" cy="3505200"/>
          </a:xfrm>
        </p:spPr>
        <p:txBody>
          <a:bodyPr>
            <a:normAutofit lnSpcReduction="10000"/>
          </a:bodyPr>
          <a:lstStyle/>
          <a:p>
            <a:r>
              <a:rPr lang="en-US" u="sng" dirty="0">
                <a:solidFill>
                  <a:schemeClr val="tx1"/>
                </a:solidFill>
              </a:rPr>
              <a:t>Do not </a:t>
            </a:r>
            <a:r>
              <a:rPr lang="en-US" dirty="0">
                <a:solidFill>
                  <a:schemeClr val="tx1"/>
                </a:solidFill>
              </a:rPr>
              <a:t>require additional NIH review:</a:t>
            </a:r>
          </a:p>
          <a:p>
            <a:pPr lvl="1"/>
            <a:r>
              <a:rPr lang="en-US" sz="2200" dirty="0">
                <a:solidFill>
                  <a:schemeClr val="tx1"/>
                </a:solidFill>
              </a:rPr>
              <a:t>Routine blood draws</a:t>
            </a:r>
          </a:p>
          <a:p>
            <a:pPr lvl="1"/>
            <a:r>
              <a:rPr lang="en-US" sz="2200" dirty="0">
                <a:solidFill>
                  <a:schemeClr val="tx1"/>
                </a:solidFill>
              </a:rPr>
              <a:t>Non-invasive </a:t>
            </a:r>
            <a:r>
              <a:rPr lang="en-US" sz="2200" dirty="0" smtClean="0">
                <a:solidFill>
                  <a:schemeClr val="tx1"/>
                </a:solidFill>
              </a:rPr>
              <a:t>procedures routinely employed in clinical practice (e.g. ultrasound, MRI)</a:t>
            </a:r>
          </a:p>
          <a:p>
            <a:pPr lvl="1">
              <a:spcAft>
                <a:spcPts val="1200"/>
              </a:spcAft>
            </a:pPr>
            <a:r>
              <a:rPr lang="en-US" sz="2200" dirty="0" smtClean="0">
                <a:solidFill>
                  <a:schemeClr val="tx1"/>
                </a:solidFill>
              </a:rPr>
              <a:t>Surveys, focus groups</a:t>
            </a:r>
          </a:p>
          <a:p>
            <a:r>
              <a:rPr lang="en-US" dirty="0" smtClean="0">
                <a:solidFill>
                  <a:schemeClr val="tx1"/>
                </a:solidFill>
              </a:rPr>
              <a:t>If you are submitting the same proposal to another funding mechanism, you must describe it in the application.  You may not receive funding outside of CFAR for the same proposal.</a:t>
            </a:r>
            <a:endParaRPr lang="en-US" dirty="0">
              <a:solidFill>
                <a:schemeClr val="tx1"/>
              </a:solidFill>
            </a:endParaRPr>
          </a:p>
        </p:txBody>
      </p:sp>
    </p:spTree>
    <p:extLst>
      <p:ext uri="{BB962C8B-B14F-4D97-AF65-F5344CB8AC3E}">
        <p14:creationId xmlns:p14="http://schemas.microsoft.com/office/powerpoint/2010/main" val="1584319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100" cap="none" dirty="0">
                <a:latin typeface="Arial" pitchFamily="34" charset="0"/>
                <a:cs typeface="Arial" pitchFamily="34" charset="0"/>
              </a:rPr>
              <a:t>CFAR Scholar Grant for Faculty </a:t>
            </a:r>
            <a:r>
              <a:rPr lang="en-US" sz="3100" cap="none" dirty="0" smtClean="0">
                <a:latin typeface="Arial" pitchFamily="34" charset="0"/>
                <a:cs typeface="Arial" pitchFamily="34" charset="0"/>
              </a:rPr>
              <a:t>Development</a:t>
            </a:r>
            <a:br>
              <a:rPr lang="en-US" sz="3100" cap="none" dirty="0" smtClean="0">
                <a:latin typeface="Arial" pitchFamily="34" charset="0"/>
                <a:cs typeface="Arial" pitchFamily="34" charset="0"/>
              </a:rPr>
            </a:br>
            <a:r>
              <a:rPr lang="en-US" sz="3100" cap="none" dirty="0" smtClean="0">
                <a:latin typeface="Arial" pitchFamily="34" charset="0"/>
                <a:cs typeface="Arial" pitchFamily="34" charset="0"/>
              </a:rPr>
              <a:t>Applications</a:t>
            </a:r>
            <a:endParaRPr lang="en-US" sz="3100" dirty="0"/>
          </a:p>
        </p:txBody>
      </p:sp>
      <p:sp>
        <p:nvSpPr>
          <p:cNvPr id="3" name="Content Placeholder 2"/>
          <p:cNvSpPr>
            <a:spLocks noGrp="1"/>
          </p:cNvSpPr>
          <p:nvPr>
            <p:ph sz="half" idx="1"/>
          </p:nvPr>
        </p:nvSpPr>
        <p:spPr>
          <a:xfrm>
            <a:off x="426128" y="1676400"/>
            <a:ext cx="8336872" cy="5105400"/>
          </a:xfrm>
        </p:spPr>
        <p:txBody>
          <a:bodyPr>
            <a:normAutofit lnSpcReduction="10000"/>
          </a:bodyPr>
          <a:lstStyle/>
          <a:p>
            <a:pPr>
              <a:lnSpc>
                <a:spcPct val="80000"/>
              </a:lnSpc>
              <a:spcBef>
                <a:spcPts val="0"/>
              </a:spcBef>
              <a:spcAft>
                <a:spcPts val="1200"/>
              </a:spcAft>
              <a:buClrTx/>
            </a:pPr>
            <a:r>
              <a:rPr lang="en-US" sz="2400" b="1" dirty="0" smtClean="0">
                <a:solidFill>
                  <a:schemeClr val="tx1"/>
                </a:solidFill>
              </a:rPr>
              <a:t>Letter of Intent Due: September 3, 2013</a:t>
            </a:r>
          </a:p>
          <a:p>
            <a:pPr lvl="1">
              <a:lnSpc>
                <a:spcPct val="80000"/>
              </a:lnSpc>
              <a:spcBef>
                <a:spcPts val="0"/>
              </a:spcBef>
              <a:spcAft>
                <a:spcPts val="1200"/>
              </a:spcAft>
              <a:buClrTx/>
            </a:pPr>
            <a:r>
              <a:rPr lang="en-US" dirty="0" smtClean="0">
                <a:solidFill>
                  <a:schemeClr val="tx1"/>
                </a:solidFill>
              </a:rPr>
              <a:t>Title </a:t>
            </a:r>
            <a:r>
              <a:rPr lang="en-US" dirty="0">
                <a:solidFill>
                  <a:schemeClr val="tx1"/>
                </a:solidFill>
              </a:rPr>
              <a:t>of proposal</a:t>
            </a:r>
          </a:p>
          <a:p>
            <a:pPr lvl="1">
              <a:lnSpc>
                <a:spcPct val="80000"/>
              </a:lnSpc>
              <a:spcBef>
                <a:spcPts val="0"/>
              </a:spcBef>
              <a:spcAft>
                <a:spcPts val="1200"/>
              </a:spcAft>
              <a:buClrTx/>
            </a:pPr>
            <a:r>
              <a:rPr lang="en-US" dirty="0" smtClean="0">
                <a:solidFill>
                  <a:schemeClr val="tx1"/>
                </a:solidFill>
              </a:rPr>
              <a:t>200 </a:t>
            </a:r>
            <a:r>
              <a:rPr lang="en-US" dirty="0">
                <a:solidFill>
                  <a:schemeClr val="tx1"/>
                </a:solidFill>
              </a:rPr>
              <a:t>word abstract</a:t>
            </a:r>
          </a:p>
          <a:p>
            <a:pPr lvl="1">
              <a:lnSpc>
                <a:spcPct val="80000"/>
              </a:lnSpc>
              <a:spcBef>
                <a:spcPts val="0"/>
              </a:spcBef>
              <a:spcAft>
                <a:spcPts val="1200"/>
              </a:spcAft>
              <a:buClrTx/>
            </a:pPr>
            <a:r>
              <a:rPr lang="en-US" dirty="0" smtClean="0">
                <a:solidFill>
                  <a:schemeClr val="tx1"/>
                </a:solidFill>
              </a:rPr>
              <a:t>Discipline </a:t>
            </a:r>
            <a:r>
              <a:rPr lang="en-US" dirty="0">
                <a:solidFill>
                  <a:schemeClr val="tx1"/>
                </a:solidFill>
              </a:rPr>
              <a:t>of study</a:t>
            </a:r>
          </a:p>
          <a:p>
            <a:pPr lvl="1">
              <a:lnSpc>
                <a:spcPct val="80000"/>
              </a:lnSpc>
              <a:spcBef>
                <a:spcPts val="0"/>
              </a:spcBef>
              <a:spcAft>
                <a:spcPts val="1200"/>
              </a:spcAft>
              <a:buClrTx/>
            </a:pPr>
            <a:r>
              <a:rPr lang="en-US" dirty="0" smtClean="0">
                <a:solidFill>
                  <a:schemeClr val="tx1"/>
                </a:solidFill>
              </a:rPr>
              <a:t>Key </a:t>
            </a:r>
            <a:r>
              <a:rPr lang="en-US" dirty="0">
                <a:solidFill>
                  <a:schemeClr val="tx1"/>
                </a:solidFill>
              </a:rPr>
              <a:t>words regarding topic (</a:t>
            </a:r>
            <a:r>
              <a:rPr lang="en-US" dirty="0" smtClean="0">
                <a:solidFill>
                  <a:schemeClr val="tx1"/>
                </a:solidFill>
              </a:rPr>
              <a:t>HIV/AIDS </a:t>
            </a:r>
            <a:r>
              <a:rPr lang="en-US" dirty="0">
                <a:solidFill>
                  <a:schemeClr val="tx1"/>
                </a:solidFill>
              </a:rPr>
              <a:t>assumed)</a:t>
            </a:r>
          </a:p>
          <a:p>
            <a:pPr lvl="1">
              <a:lnSpc>
                <a:spcPct val="80000"/>
              </a:lnSpc>
              <a:spcBef>
                <a:spcPts val="0"/>
              </a:spcBef>
              <a:spcAft>
                <a:spcPts val="1200"/>
              </a:spcAft>
              <a:buClrTx/>
            </a:pPr>
            <a:r>
              <a:rPr lang="en-US" dirty="0" smtClean="0">
                <a:solidFill>
                  <a:schemeClr val="tx1"/>
                </a:solidFill>
              </a:rPr>
              <a:t>Name </a:t>
            </a:r>
            <a:r>
              <a:rPr lang="en-US" dirty="0">
                <a:solidFill>
                  <a:schemeClr val="tx1"/>
                </a:solidFill>
              </a:rPr>
              <a:t>of mentor or request for CFAR to </a:t>
            </a:r>
            <a:r>
              <a:rPr lang="en-US" dirty="0" smtClean="0">
                <a:solidFill>
                  <a:schemeClr val="tx1"/>
                </a:solidFill>
              </a:rPr>
              <a:t>assign</a:t>
            </a:r>
          </a:p>
          <a:p>
            <a:pPr>
              <a:lnSpc>
                <a:spcPct val="80000"/>
              </a:lnSpc>
              <a:spcBef>
                <a:spcPts val="0"/>
              </a:spcBef>
              <a:spcAft>
                <a:spcPts val="1200"/>
              </a:spcAft>
              <a:buClrTx/>
            </a:pPr>
            <a:r>
              <a:rPr lang="en-US" sz="2400" dirty="0" smtClean="0">
                <a:solidFill>
                  <a:schemeClr val="tx1"/>
                </a:solidFill>
              </a:rPr>
              <a:t>Not required, but helps plan reviewers, assign mentors and puts you on the mailing list for updates</a:t>
            </a:r>
          </a:p>
          <a:p>
            <a:pPr>
              <a:lnSpc>
                <a:spcPct val="80000"/>
              </a:lnSpc>
              <a:spcBef>
                <a:spcPts val="0"/>
              </a:spcBef>
              <a:spcAft>
                <a:spcPts val="1200"/>
              </a:spcAft>
            </a:pPr>
            <a:r>
              <a:rPr lang="en-US" sz="2400" dirty="0">
                <a:solidFill>
                  <a:schemeClr val="tx1"/>
                </a:solidFill>
              </a:rPr>
              <a:t>S</a:t>
            </a:r>
            <a:r>
              <a:rPr lang="en-US" sz="2400" dirty="0" smtClean="0">
                <a:solidFill>
                  <a:schemeClr val="tx1"/>
                </a:solidFill>
              </a:rPr>
              <a:t>ubmitted </a:t>
            </a:r>
            <a:r>
              <a:rPr lang="en-US" sz="2400" dirty="0">
                <a:solidFill>
                  <a:schemeClr val="tx1"/>
                </a:solidFill>
              </a:rPr>
              <a:t>by e-mail to: </a:t>
            </a:r>
            <a:r>
              <a:rPr lang="en-US" sz="2400" u="sng" dirty="0" smtClean="0">
                <a:solidFill>
                  <a:schemeClr val="tx1"/>
                </a:solidFill>
              </a:rPr>
              <a:t>cfar@jhmi.edu</a:t>
            </a:r>
          </a:p>
          <a:p>
            <a:pPr lvl="1">
              <a:lnSpc>
                <a:spcPct val="80000"/>
              </a:lnSpc>
              <a:spcBef>
                <a:spcPts val="0"/>
              </a:spcBef>
              <a:spcAft>
                <a:spcPts val="1200"/>
              </a:spcAft>
            </a:pPr>
            <a:r>
              <a:rPr lang="en-US" sz="2000" dirty="0" smtClean="0">
                <a:solidFill>
                  <a:schemeClr val="tx1"/>
                </a:solidFill>
              </a:rPr>
              <a:t>subject </a:t>
            </a:r>
            <a:r>
              <a:rPr lang="en-US" sz="2000" dirty="0">
                <a:solidFill>
                  <a:schemeClr val="tx1"/>
                </a:solidFill>
              </a:rPr>
              <a:t>heading “CSG Letter of Intent</a:t>
            </a:r>
            <a:r>
              <a:rPr lang="en-US" sz="2000" dirty="0" smtClean="0">
                <a:solidFill>
                  <a:schemeClr val="tx1"/>
                </a:solidFill>
              </a:rPr>
              <a:t>”  </a:t>
            </a:r>
          </a:p>
          <a:p>
            <a:pPr lvl="1">
              <a:lnSpc>
                <a:spcPct val="80000"/>
              </a:lnSpc>
              <a:spcBef>
                <a:spcPts val="0"/>
              </a:spcBef>
              <a:spcAft>
                <a:spcPts val="1200"/>
              </a:spcAft>
            </a:pPr>
            <a:r>
              <a:rPr lang="en-US" sz="2000" dirty="0" smtClean="0">
                <a:solidFill>
                  <a:schemeClr val="tx1"/>
                </a:solidFill>
              </a:rPr>
              <a:t>The </a:t>
            </a:r>
            <a:r>
              <a:rPr lang="en-US" sz="2000" dirty="0">
                <a:solidFill>
                  <a:schemeClr val="tx1"/>
                </a:solidFill>
              </a:rPr>
              <a:t>letter should be a Word document </a:t>
            </a:r>
            <a:endParaRPr lang="en-US" sz="2000" dirty="0" smtClean="0">
              <a:solidFill>
                <a:schemeClr val="tx1"/>
              </a:solidFill>
            </a:endParaRPr>
          </a:p>
          <a:p>
            <a:pPr lvl="1">
              <a:lnSpc>
                <a:spcPct val="80000"/>
              </a:lnSpc>
              <a:spcBef>
                <a:spcPts val="0"/>
              </a:spcBef>
              <a:spcAft>
                <a:spcPts val="1200"/>
              </a:spcAft>
            </a:pPr>
            <a:r>
              <a:rPr lang="en-US" sz="2000" dirty="0" smtClean="0">
                <a:solidFill>
                  <a:schemeClr val="tx1"/>
                </a:solidFill>
              </a:rPr>
              <a:t>File </a:t>
            </a:r>
            <a:r>
              <a:rPr lang="en-US" sz="2000" dirty="0">
                <a:solidFill>
                  <a:schemeClr val="tx1"/>
                </a:solidFill>
              </a:rPr>
              <a:t>name should be “</a:t>
            </a:r>
            <a:r>
              <a:rPr lang="en-US" sz="2000" dirty="0" err="1">
                <a:solidFill>
                  <a:schemeClr val="tx1"/>
                </a:solidFill>
              </a:rPr>
              <a:t>CSG_LOI_</a:t>
            </a:r>
            <a:r>
              <a:rPr lang="en-US" sz="2000" i="1" dirty="0" err="1">
                <a:solidFill>
                  <a:schemeClr val="tx1"/>
                </a:solidFill>
              </a:rPr>
              <a:t>your</a:t>
            </a:r>
            <a:r>
              <a:rPr lang="en-US" sz="2000" i="1" dirty="0">
                <a:solidFill>
                  <a:schemeClr val="tx1"/>
                </a:solidFill>
              </a:rPr>
              <a:t> last name</a:t>
            </a:r>
            <a:r>
              <a:rPr lang="en-US" sz="2000" dirty="0" smtClean="0">
                <a:solidFill>
                  <a:schemeClr val="tx1"/>
                </a:solidFill>
              </a:rPr>
              <a:t>”.</a:t>
            </a:r>
            <a:endParaRPr lang="en-US" sz="2400" dirty="0" smtClean="0">
              <a:solidFill>
                <a:schemeClr val="tx1"/>
              </a:solidFill>
            </a:endParaRPr>
          </a:p>
          <a:p>
            <a:pPr lvl="1">
              <a:lnSpc>
                <a:spcPct val="80000"/>
              </a:lnSpc>
              <a:spcBef>
                <a:spcPts val="0"/>
              </a:spcBef>
              <a:spcAft>
                <a:spcPts val="1200"/>
              </a:spcAft>
              <a:buClrTx/>
            </a:pPr>
            <a:endParaRPr lang="en-US" dirty="0" smtClean="0"/>
          </a:p>
          <a:p>
            <a:pPr marL="114300" indent="0">
              <a:lnSpc>
                <a:spcPct val="80000"/>
              </a:lnSpc>
              <a:buClrTx/>
              <a:buNone/>
            </a:pPr>
            <a:endParaRPr lang="en-US" sz="800" b="1" dirty="0"/>
          </a:p>
          <a:p>
            <a:endParaRPr lang="en-US" dirty="0"/>
          </a:p>
        </p:txBody>
      </p:sp>
    </p:spTree>
    <p:extLst>
      <p:ext uri="{BB962C8B-B14F-4D97-AF65-F5344CB8AC3E}">
        <p14:creationId xmlns:p14="http://schemas.microsoft.com/office/powerpoint/2010/main" val="90672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8372"/>
            <a:ext cx="8610600" cy="1039427"/>
          </a:xfrm>
        </p:spPr>
        <p:txBody>
          <a:bodyPr>
            <a:normAutofit/>
          </a:bodyPr>
          <a:lstStyle/>
          <a:p>
            <a:r>
              <a:rPr lang="en-US" sz="2900" dirty="0">
                <a:solidFill>
                  <a:schemeClr val="tx1"/>
                </a:solidFill>
                <a:latin typeface="Arial" pitchFamily="34" charset="0"/>
                <a:cs typeface="Arial" pitchFamily="34" charset="0"/>
              </a:rPr>
              <a:t>CFAR Scholar Grant </a:t>
            </a:r>
            <a:r>
              <a:rPr lang="en-US" sz="2900" dirty="0" smtClean="0">
                <a:solidFill>
                  <a:schemeClr val="tx1"/>
                </a:solidFill>
                <a:latin typeface="Arial" pitchFamily="34" charset="0"/>
                <a:cs typeface="Arial" pitchFamily="34" charset="0"/>
              </a:rPr>
              <a:t>(CSG) for </a:t>
            </a:r>
            <a:r>
              <a:rPr lang="en-US" sz="2900" dirty="0">
                <a:solidFill>
                  <a:schemeClr val="tx1"/>
                </a:solidFill>
                <a:latin typeface="Arial" pitchFamily="34" charset="0"/>
                <a:cs typeface="Arial" pitchFamily="34" charset="0"/>
              </a:rPr>
              <a:t>Faculty Development</a:t>
            </a:r>
            <a:endParaRPr lang="en-US" sz="2900" dirty="0">
              <a:solidFill>
                <a:schemeClr val="tx1"/>
              </a:solidFill>
            </a:endParaRPr>
          </a:p>
        </p:txBody>
      </p:sp>
      <p:sp>
        <p:nvSpPr>
          <p:cNvPr id="3" name="Content Placeholder 2"/>
          <p:cNvSpPr>
            <a:spLocks noGrp="1"/>
          </p:cNvSpPr>
          <p:nvPr>
            <p:ph idx="1"/>
          </p:nvPr>
        </p:nvSpPr>
        <p:spPr/>
        <p:txBody>
          <a:bodyPr>
            <a:normAutofit/>
          </a:bodyPr>
          <a:lstStyle/>
          <a:p>
            <a:pPr indent="-342900"/>
            <a:r>
              <a:rPr lang="en-US" dirty="0">
                <a:solidFill>
                  <a:schemeClr val="tx1"/>
                </a:solidFill>
              </a:rPr>
              <a:t>The prime purpose of these awards is to strengthen the individual’s ability to secure independent </a:t>
            </a:r>
            <a:r>
              <a:rPr lang="en-US" dirty="0" smtClean="0">
                <a:solidFill>
                  <a:schemeClr val="tx1"/>
                </a:solidFill>
              </a:rPr>
              <a:t>funding</a:t>
            </a:r>
          </a:p>
          <a:p>
            <a:pPr lvl="1" indent="-342900"/>
            <a:r>
              <a:rPr lang="en-US" sz="2200" dirty="0" smtClean="0">
                <a:solidFill>
                  <a:schemeClr val="tx1"/>
                </a:solidFill>
              </a:rPr>
              <a:t>Meant </a:t>
            </a:r>
            <a:r>
              <a:rPr lang="en-US" sz="2200" dirty="0">
                <a:solidFill>
                  <a:schemeClr val="tx1"/>
                </a:solidFill>
              </a:rPr>
              <a:t>as seed grants </a:t>
            </a:r>
            <a:endParaRPr lang="en-US" sz="2200" dirty="0" smtClean="0">
              <a:solidFill>
                <a:schemeClr val="tx1"/>
              </a:solidFill>
            </a:endParaRPr>
          </a:p>
          <a:p>
            <a:pPr indent="-342900"/>
            <a:r>
              <a:rPr lang="en-US" dirty="0">
                <a:solidFill>
                  <a:schemeClr val="tx1"/>
                </a:solidFill>
              </a:rPr>
              <a:t>5 NIH-funded $50K pilot/developmental grants per year</a:t>
            </a:r>
          </a:p>
          <a:p>
            <a:pPr indent="-342900"/>
            <a:r>
              <a:rPr lang="en-US" dirty="0">
                <a:solidFill>
                  <a:schemeClr val="tx1"/>
                </a:solidFill>
              </a:rPr>
              <a:t>6 JHU Deans-funded $50K pilot/developmental grants per year</a:t>
            </a:r>
          </a:p>
          <a:p>
            <a:pPr indent="-342900"/>
            <a:r>
              <a:rPr lang="en-US" dirty="0">
                <a:solidFill>
                  <a:schemeClr val="tx1"/>
                </a:solidFill>
              </a:rPr>
              <a:t>55 Letters of Intent received for Faculty Development  Award Program last year.</a:t>
            </a:r>
          </a:p>
          <a:p>
            <a:pPr indent="-342900"/>
            <a:endParaRPr lang="en-US" dirty="0"/>
          </a:p>
        </p:txBody>
      </p:sp>
    </p:spTree>
    <p:extLst>
      <p:ext uri="{BB962C8B-B14F-4D97-AF65-F5344CB8AC3E}">
        <p14:creationId xmlns:p14="http://schemas.microsoft.com/office/powerpoint/2010/main" val="34328504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cap="none" dirty="0">
                <a:latin typeface="Arial" pitchFamily="34" charset="0"/>
                <a:cs typeface="Arial" pitchFamily="34" charset="0"/>
              </a:rPr>
              <a:t>CFAR Scholar Grant for Faculty Development</a:t>
            </a:r>
            <a:r>
              <a:rPr lang="en-US" sz="2800" cap="none" dirty="0" smtClean="0">
                <a:latin typeface="Arial" pitchFamily="34" charset="0"/>
                <a:cs typeface="Arial" pitchFamily="34" charset="0"/>
              </a:rPr>
              <a:t/>
            </a:r>
            <a:br>
              <a:rPr lang="en-US" sz="2800" cap="none" dirty="0" smtClean="0">
                <a:latin typeface="Arial" pitchFamily="34" charset="0"/>
                <a:cs typeface="Arial" pitchFamily="34" charset="0"/>
              </a:rPr>
            </a:br>
            <a:r>
              <a:rPr lang="en-US" sz="2800" cap="none" dirty="0" smtClean="0">
                <a:latin typeface="Arial" pitchFamily="34" charset="0"/>
                <a:cs typeface="Arial" pitchFamily="34" charset="0"/>
              </a:rPr>
              <a:t>Application Format</a:t>
            </a:r>
            <a:endParaRPr lang="en-US" sz="2800" dirty="0"/>
          </a:p>
        </p:txBody>
      </p:sp>
      <p:sp>
        <p:nvSpPr>
          <p:cNvPr id="3" name="Content Placeholder 2"/>
          <p:cNvSpPr>
            <a:spLocks noGrp="1"/>
          </p:cNvSpPr>
          <p:nvPr>
            <p:ph sz="half" idx="1"/>
          </p:nvPr>
        </p:nvSpPr>
        <p:spPr>
          <a:xfrm>
            <a:off x="1447800" y="1676401"/>
            <a:ext cx="7620000" cy="4952999"/>
          </a:xfrm>
        </p:spPr>
        <p:txBody>
          <a:bodyPr>
            <a:normAutofit fontScale="77500" lnSpcReduction="20000"/>
          </a:bodyPr>
          <a:lstStyle/>
          <a:p>
            <a:pPr marL="0" indent="0">
              <a:lnSpc>
                <a:spcPct val="80000"/>
              </a:lnSpc>
              <a:spcBef>
                <a:spcPts val="0"/>
              </a:spcBef>
              <a:spcAft>
                <a:spcPts val="1200"/>
              </a:spcAft>
              <a:buClrTx/>
              <a:buNone/>
            </a:pPr>
            <a:r>
              <a:rPr lang="en-US" sz="3800" b="1" dirty="0">
                <a:solidFill>
                  <a:schemeClr val="tx1"/>
                </a:solidFill>
              </a:rPr>
              <a:t>Application Due date: October </a:t>
            </a:r>
            <a:r>
              <a:rPr lang="en-US" sz="3800" b="1" dirty="0" smtClean="0">
                <a:solidFill>
                  <a:schemeClr val="tx1"/>
                </a:solidFill>
              </a:rPr>
              <a:t>1</a:t>
            </a:r>
          </a:p>
          <a:p>
            <a:pPr marL="457200" lvl="1" indent="-457200">
              <a:lnSpc>
                <a:spcPct val="80000"/>
              </a:lnSpc>
              <a:spcBef>
                <a:spcPts val="0"/>
              </a:spcBef>
              <a:spcAft>
                <a:spcPts val="1200"/>
              </a:spcAft>
              <a:buClrTx/>
            </a:pPr>
            <a:r>
              <a:rPr lang="en-US" sz="3400" dirty="0">
                <a:solidFill>
                  <a:schemeClr val="tx1"/>
                </a:solidFill>
              </a:rPr>
              <a:t>Application form</a:t>
            </a:r>
          </a:p>
          <a:p>
            <a:pPr marL="457200" indent="-457200">
              <a:lnSpc>
                <a:spcPct val="80000"/>
              </a:lnSpc>
              <a:spcBef>
                <a:spcPts val="0"/>
              </a:spcBef>
              <a:spcAft>
                <a:spcPts val="1200"/>
              </a:spcAft>
              <a:buClrTx/>
            </a:pPr>
            <a:r>
              <a:rPr lang="en-US" sz="3400" dirty="0" smtClean="0">
                <a:solidFill>
                  <a:schemeClr val="tx1"/>
                </a:solidFill>
              </a:rPr>
              <a:t>6 </a:t>
            </a:r>
            <a:r>
              <a:rPr lang="en-US" sz="3400" dirty="0">
                <a:solidFill>
                  <a:schemeClr val="tx1"/>
                </a:solidFill>
              </a:rPr>
              <a:t>page </a:t>
            </a:r>
            <a:r>
              <a:rPr lang="en-US" sz="3400" dirty="0" smtClean="0">
                <a:solidFill>
                  <a:schemeClr val="tx1"/>
                </a:solidFill>
              </a:rPr>
              <a:t>Project Narrative:</a:t>
            </a:r>
            <a:endParaRPr lang="en-US" sz="3400" dirty="0">
              <a:solidFill>
                <a:schemeClr val="tx1"/>
              </a:solidFill>
            </a:endParaRPr>
          </a:p>
          <a:p>
            <a:pPr marL="731520" lvl="2" indent="-457200">
              <a:spcBef>
                <a:spcPts val="0"/>
              </a:spcBef>
              <a:spcAft>
                <a:spcPts val="1200"/>
              </a:spcAft>
              <a:buClrTx/>
            </a:pPr>
            <a:r>
              <a:rPr lang="en-US" sz="2800" dirty="0">
                <a:solidFill>
                  <a:schemeClr val="tx1"/>
                </a:solidFill>
              </a:rPr>
              <a:t>Abstract (250 words)</a:t>
            </a:r>
          </a:p>
          <a:p>
            <a:pPr marL="731520" lvl="2" indent="-457200">
              <a:spcBef>
                <a:spcPts val="0"/>
              </a:spcBef>
              <a:spcAft>
                <a:spcPts val="1200"/>
              </a:spcAft>
              <a:buClrTx/>
            </a:pPr>
            <a:r>
              <a:rPr lang="en-US" sz="2800" dirty="0">
                <a:solidFill>
                  <a:schemeClr val="tx1"/>
                </a:solidFill>
              </a:rPr>
              <a:t>Introduction (1 page)</a:t>
            </a:r>
          </a:p>
          <a:p>
            <a:pPr marL="731520" lvl="2" indent="-457200">
              <a:spcBef>
                <a:spcPts val="0"/>
              </a:spcBef>
              <a:spcAft>
                <a:spcPts val="1200"/>
              </a:spcAft>
              <a:buClrTx/>
            </a:pPr>
            <a:r>
              <a:rPr lang="en-US" sz="2800" dirty="0">
                <a:solidFill>
                  <a:schemeClr val="tx1"/>
                </a:solidFill>
              </a:rPr>
              <a:t>Specific Aims (½ page)</a:t>
            </a:r>
          </a:p>
          <a:p>
            <a:pPr marL="731520" lvl="2" indent="-457200">
              <a:spcBef>
                <a:spcPts val="0"/>
              </a:spcBef>
              <a:spcAft>
                <a:spcPts val="1200"/>
              </a:spcAft>
              <a:buClrTx/>
            </a:pPr>
            <a:r>
              <a:rPr lang="en-US" sz="2800" dirty="0">
                <a:solidFill>
                  <a:schemeClr val="tx1"/>
                </a:solidFill>
              </a:rPr>
              <a:t>Methods (3 ½ pages) </a:t>
            </a:r>
            <a:endParaRPr lang="en-US" sz="2800" dirty="0" smtClean="0">
              <a:solidFill>
                <a:schemeClr val="tx1"/>
              </a:solidFill>
            </a:endParaRPr>
          </a:p>
          <a:p>
            <a:pPr marL="731520" lvl="2" indent="-457200">
              <a:spcBef>
                <a:spcPts val="0"/>
              </a:spcBef>
              <a:spcAft>
                <a:spcPts val="1200"/>
              </a:spcAft>
              <a:buClrTx/>
            </a:pPr>
            <a:r>
              <a:rPr lang="en-US" sz="2800" dirty="0" smtClean="0">
                <a:solidFill>
                  <a:schemeClr val="tx1"/>
                </a:solidFill>
              </a:rPr>
              <a:t>Significance </a:t>
            </a:r>
            <a:r>
              <a:rPr lang="en-US" sz="2800" dirty="0">
                <a:solidFill>
                  <a:schemeClr val="tx1"/>
                </a:solidFill>
              </a:rPr>
              <a:t>(½ page) </a:t>
            </a:r>
            <a:endParaRPr lang="en-US" sz="2800" dirty="0" smtClean="0">
              <a:solidFill>
                <a:schemeClr val="tx1"/>
              </a:solidFill>
            </a:endParaRPr>
          </a:p>
          <a:p>
            <a:pPr marL="457200" indent="-457200">
              <a:spcBef>
                <a:spcPts val="0"/>
              </a:spcBef>
              <a:spcAft>
                <a:spcPts val="1200"/>
              </a:spcAft>
              <a:buClrTx/>
            </a:pPr>
            <a:r>
              <a:rPr lang="en-US" sz="3400" dirty="0" smtClean="0">
                <a:solidFill>
                  <a:schemeClr val="tx1"/>
                </a:solidFill>
              </a:rPr>
              <a:t>Budget (Justification not required)</a:t>
            </a:r>
          </a:p>
          <a:p>
            <a:pPr marL="457200" indent="-457200">
              <a:lnSpc>
                <a:spcPct val="80000"/>
              </a:lnSpc>
              <a:spcBef>
                <a:spcPts val="0"/>
              </a:spcBef>
              <a:spcAft>
                <a:spcPts val="1200"/>
              </a:spcAft>
              <a:buClrTx/>
            </a:pPr>
            <a:r>
              <a:rPr lang="en-US" sz="3400" dirty="0" smtClean="0">
                <a:solidFill>
                  <a:schemeClr val="tx1"/>
                </a:solidFill>
              </a:rPr>
              <a:t>Figures, references, letters of collaboration</a:t>
            </a:r>
          </a:p>
          <a:p>
            <a:pPr marL="457200" indent="-457200">
              <a:lnSpc>
                <a:spcPct val="80000"/>
              </a:lnSpc>
              <a:spcBef>
                <a:spcPts val="0"/>
              </a:spcBef>
              <a:spcAft>
                <a:spcPts val="1200"/>
              </a:spcAft>
              <a:buClrTx/>
            </a:pPr>
            <a:r>
              <a:rPr lang="en-US" sz="3400" dirty="0" smtClean="0">
                <a:solidFill>
                  <a:schemeClr val="tx1"/>
                </a:solidFill>
              </a:rPr>
              <a:t>Biosketch</a:t>
            </a:r>
          </a:p>
          <a:p>
            <a:pPr marL="457200" indent="-457200">
              <a:lnSpc>
                <a:spcPct val="80000"/>
              </a:lnSpc>
              <a:spcBef>
                <a:spcPts val="0"/>
              </a:spcBef>
              <a:spcAft>
                <a:spcPts val="1200"/>
              </a:spcAft>
              <a:buClrTx/>
            </a:pPr>
            <a:r>
              <a:rPr lang="en-US" sz="3400" dirty="0" smtClean="0">
                <a:solidFill>
                  <a:schemeClr val="tx1"/>
                </a:solidFill>
              </a:rPr>
              <a:t>NO COVER LETTER</a:t>
            </a:r>
            <a:endParaRPr lang="en-US" sz="3400" dirty="0">
              <a:solidFill>
                <a:schemeClr val="tx1"/>
              </a:solidFill>
            </a:endParaRPr>
          </a:p>
        </p:txBody>
      </p:sp>
    </p:spTree>
    <p:extLst>
      <p:ext uri="{BB962C8B-B14F-4D97-AF65-F5344CB8AC3E}">
        <p14:creationId xmlns:p14="http://schemas.microsoft.com/office/powerpoint/2010/main" val="3148390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cap="none" dirty="0">
                <a:latin typeface="Arial" pitchFamily="34" charset="0"/>
                <a:cs typeface="Arial" pitchFamily="34" charset="0"/>
              </a:rPr>
              <a:t>CFAR Scholar Grant for Faculty Development </a:t>
            </a:r>
            <a:r>
              <a:rPr lang="en-US" sz="3100" cap="none" dirty="0" smtClean="0">
                <a:latin typeface="Arial" pitchFamily="34" charset="0"/>
                <a:cs typeface="Arial" pitchFamily="34" charset="0"/>
              </a:rPr>
              <a:t/>
            </a:r>
            <a:br>
              <a:rPr lang="en-US" sz="3100" cap="none" dirty="0" smtClean="0">
                <a:latin typeface="Arial" pitchFamily="34" charset="0"/>
                <a:cs typeface="Arial" pitchFamily="34" charset="0"/>
              </a:rPr>
            </a:br>
            <a:r>
              <a:rPr lang="en-US" sz="3100" cap="none" dirty="0" smtClean="0">
                <a:latin typeface="Arial" pitchFamily="34" charset="0"/>
                <a:cs typeface="Arial" pitchFamily="34" charset="0"/>
              </a:rPr>
              <a:t>Online Application Process</a:t>
            </a:r>
            <a:endParaRPr lang="en-US" sz="3100" dirty="0"/>
          </a:p>
        </p:txBody>
      </p:sp>
      <p:sp>
        <p:nvSpPr>
          <p:cNvPr id="3" name="Content Placeholder 2"/>
          <p:cNvSpPr>
            <a:spLocks noGrp="1"/>
          </p:cNvSpPr>
          <p:nvPr>
            <p:ph sz="half" idx="1"/>
          </p:nvPr>
        </p:nvSpPr>
        <p:spPr>
          <a:xfrm>
            <a:off x="426128" y="1719071"/>
            <a:ext cx="8260672" cy="4407408"/>
          </a:xfrm>
        </p:spPr>
        <p:txBody>
          <a:bodyPr/>
          <a:lstStyle/>
          <a:p>
            <a:pPr>
              <a:spcAft>
                <a:spcPts val="600"/>
              </a:spcAft>
            </a:pPr>
            <a:r>
              <a:rPr lang="en-US" dirty="0" smtClean="0">
                <a:solidFill>
                  <a:schemeClr val="tx1"/>
                </a:solidFill>
              </a:rPr>
              <a:t>In development.  Watch for an announcement, check newsletter and website for instructions.</a:t>
            </a:r>
          </a:p>
          <a:p>
            <a:pPr lvl="1">
              <a:spcAft>
                <a:spcPts val="600"/>
              </a:spcAft>
            </a:pPr>
            <a:r>
              <a:rPr lang="en-US" dirty="0" smtClean="0">
                <a:solidFill>
                  <a:schemeClr val="tx1"/>
                </a:solidFill>
              </a:rPr>
              <a:t>Application Cover form will be completed on line</a:t>
            </a:r>
          </a:p>
          <a:p>
            <a:pPr lvl="1">
              <a:spcAft>
                <a:spcPts val="600"/>
              </a:spcAft>
            </a:pPr>
            <a:r>
              <a:rPr lang="en-US" dirty="0" smtClean="0">
                <a:solidFill>
                  <a:schemeClr val="tx1"/>
                </a:solidFill>
              </a:rPr>
              <a:t>Elements of Project narrative are to be merged into one PDF in the order described on the previous slide and uploaded.</a:t>
            </a:r>
            <a:endParaRPr lang="en-US" dirty="0">
              <a:solidFill>
                <a:schemeClr val="tx1"/>
              </a:solidFill>
            </a:endParaRPr>
          </a:p>
        </p:txBody>
      </p:sp>
    </p:spTree>
    <p:extLst>
      <p:ext uri="{BB962C8B-B14F-4D97-AF65-F5344CB8AC3E}">
        <p14:creationId xmlns:p14="http://schemas.microsoft.com/office/powerpoint/2010/main" val="41409741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dirty="0">
                <a:solidFill>
                  <a:prstClr val="black"/>
                </a:solidFill>
                <a:latin typeface="Arial" pitchFamily="34" charset="0"/>
                <a:cs typeface="Arial" pitchFamily="34" charset="0"/>
              </a:rPr>
              <a:t>CFAR Scholar Grant for Faculty Development</a:t>
            </a:r>
            <a:br>
              <a:rPr lang="en-US" sz="3100" dirty="0">
                <a:solidFill>
                  <a:prstClr val="black"/>
                </a:solidFill>
                <a:latin typeface="Arial" pitchFamily="34" charset="0"/>
                <a:cs typeface="Arial" pitchFamily="34" charset="0"/>
              </a:rPr>
            </a:br>
            <a:r>
              <a:rPr lang="en-US" sz="3100" dirty="0" smtClean="0">
                <a:solidFill>
                  <a:prstClr val="black"/>
                </a:solidFill>
                <a:latin typeface="Arial" pitchFamily="34" charset="0"/>
                <a:cs typeface="Arial" pitchFamily="34" charset="0"/>
              </a:rPr>
              <a:t>Application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52925722"/>
              </p:ext>
            </p:extLst>
          </p:nvPr>
        </p:nvGraphicFramePr>
        <p:xfrm>
          <a:off x="609600" y="1752600"/>
          <a:ext cx="7848600" cy="4181928"/>
        </p:xfrm>
        <a:graphic>
          <a:graphicData uri="http://schemas.openxmlformats.org/drawingml/2006/table">
            <a:tbl>
              <a:tblPr firstRow="1" firstCol="1" lastRow="1" lastCol="1" bandRow="1" bandCol="1"/>
              <a:tblGrid>
                <a:gridCol w="2383293"/>
                <a:gridCol w="1147040"/>
                <a:gridCol w="1686823"/>
                <a:gridCol w="2631444"/>
              </a:tblGrid>
              <a:tr h="304316">
                <a:tc gridSpan="4">
                  <a:txBody>
                    <a:bodyPr/>
                    <a:lstStyle/>
                    <a:p>
                      <a:pPr marL="0" marR="228600">
                        <a:spcBef>
                          <a:spcPts val="0"/>
                        </a:spcBef>
                        <a:spcAft>
                          <a:spcPts val="0"/>
                        </a:spcAft>
                      </a:pPr>
                      <a:r>
                        <a:rPr lang="en-US" sz="2000" b="1" dirty="0">
                          <a:solidFill>
                            <a:srgbClr val="000000"/>
                          </a:solidFill>
                          <a:effectLst/>
                          <a:latin typeface="Arial"/>
                          <a:ea typeface="Times New Roman"/>
                        </a:rPr>
                        <a:t>Research Project Information</a:t>
                      </a:r>
                      <a:endParaRPr lang="en-US" sz="2000" dirty="0">
                        <a:effectLst/>
                        <a:latin typeface="Times New Roman"/>
                        <a:ea typeface="Times New Roman"/>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53818">
                <a:tc gridSpan="4">
                  <a:txBody>
                    <a:bodyPr/>
                    <a:lstStyle/>
                    <a:p>
                      <a:pPr marL="0" marR="228600">
                        <a:spcBef>
                          <a:spcPts val="0"/>
                        </a:spcBef>
                        <a:spcAft>
                          <a:spcPts val="0"/>
                        </a:spcAft>
                      </a:pPr>
                      <a:r>
                        <a:rPr lang="en-US" sz="2000" b="1" dirty="0">
                          <a:solidFill>
                            <a:srgbClr val="000000"/>
                          </a:solidFill>
                          <a:effectLst/>
                          <a:latin typeface="Arial"/>
                          <a:ea typeface="Times New Roman"/>
                        </a:rPr>
                        <a:t>Project Title:</a:t>
                      </a:r>
                      <a:endParaRPr lang="en-US" sz="2000" dirty="0">
                        <a:effectLst/>
                        <a:latin typeface="Times New Roman"/>
                        <a:ea typeface="Times New Roman"/>
                      </a:endParaRPr>
                    </a:p>
                    <a:p>
                      <a:pPr marL="0" marR="228600">
                        <a:spcBef>
                          <a:spcPts val="0"/>
                        </a:spcBef>
                        <a:spcAft>
                          <a:spcPts val="0"/>
                        </a:spcAft>
                      </a:pPr>
                      <a:r>
                        <a:rPr lang="en-US" sz="2000" dirty="0">
                          <a:solidFill>
                            <a:srgbClr val="000000"/>
                          </a:solidFill>
                          <a:effectLst/>
                          <a:latin typeface="Arial"/>
                          <a:ea typeface="Times New Roman"/>
                        </a:rPr>
                        <a:t>     </a:t>
                      </a:r>
                      <a:endParaRPr lang="en-US" sz="2000" dirty="0">
                        <a:effectLst/>
                        <a:latin typeface="Times New Roman"/>
                        <a:ea typeface="Times New Roman"/>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53818">
                <a:tc gridSpan="4">
                  <a:txBody>
                    <a:bodyPr/>
                    <a:lstStyle/>
                    <a:p>
                      <a:pPr marL="0" marR="228600">
                        <a:spcBef>
                          <a:spcPts val="0"/>
                        </a:spcBef>
                        <a:spcAft>
                          <a:spcPts val="0"/>
                        </a:spcAft>
                      </a:pPr>
                      <a:r>
                        <a:rPr lang="en-US" sz="2000" b="1" dirty="0">
                          <a:solidFill>
                            <a:srgbClr val="000000"/>
                          </a:solidFill>
                          <a:effectLst/>
                          <a:latin typeface="Arial"/>
                          <a:ea typeface="Times New Roman"/>
                        </a:rPr>
                        <a:t>Location (City/Country) of the Project:</a:t>
                      </a:r>
                      <a:endParaRPr lang="en-US" sz="2000" dirty="0">
                        <a:effectLst/>
                        <a:latin typeface="Times New Roman"/>
                        <a:ea typeface="Times New Roman"/>
                      </a:endParaRPr>
                    </a:p>
                    <a:p>
                      <a:pPr marL="0" marR="228600">
                        <a:spcBef>
                          <a:spcPts val="0"/>
                        </a:spcBef>
                        <a:spcAft>
                          <a:spcPts val="0"/>
                        </a:spcAft>
                      </a:pPr>
                      <a:r>
                        <a:rPr lang="en-US" sz="2000" dirty="0">
                          <a:solidFill>
                            <a:srgbClr val="000000"/>
                          </a:solidFill>
                          <a:effectLst/>
                          <a:latin typeface="Arial"/>
                          <a:ea typeface="Times New Roman"/>
                        </a:rPr>
                        <a:t>     </a:t>
                      </a:r>
                      <a:endParaRPr lang="en-US" sz="2000" dirty="0">
                        <a:effectLst/>
                        <a:latin typeface="Times New Roman"/>
                        <a:ea typeface="Times New Roman"/>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20383">
                <a:tc gridSpan="4">
                  <a:txBody>
                    <a:bodyPr/>
                    <a:lstStyle/>
                    <a:p>
                      <a:pPr marL="0" marR="228600">
                        <a:spcBef>
                          <a:spcPts val="0"/>
                        </a:spcBef>
                        <a:spcAft>
                          <a:spcPts val="0"/>
                        </a:spcAft>
                      </a:pPr>
                      <a:r>
                        <a:rPr lang="en-US" sz="2000" b="1" dirty="0">
                          <a:solidFill>
                            <a:srgbClr val="000000"/>
                          </a:solidFill>
                          <a:effectLst/>
                          <a:latin typeface="Arial"/>
                          <a:ea typeface="Times New Roman"/>
                        </a:rPr>
                        <a:t>Please name other Hopkins collaborators and their affiliations.  </a:t>
                      </a:r>
                      <a:r>
                        <a:rPr lang="en-US" sz="2000" b="1" u="sng" dirty="0">
                          <a:solidFill>
                            <a:srgbClr val="FF0000"/>
                          </a:solidFill>
                          <a:effectLst/>
                          <a:latin typeface="Arial"/>
                          <a:ea typeface="Times New Roman"/>
                        </a:rPr>
                        <a:t>Include your project mentor</a:t>
                      </a:r>
                      <a:r>
                        <a:rPr lang="en-US" sz="2000" b="1" dirty="0">
                          <a:solidFill>
                            <a:srgbClr val="FF0000"/>
                          </a:solidFill>
                          <a:effectLst/>
                          <a:latin typeface="Arial"/>
                          <a:ea typeface="Times New Roman"/>
                        </a:rPr>
                        <a:t>:</a:t>
                      </a:r>
                      <a:endParaRPr lang="en-US" sz="2000" dirty="0">
                        <a:solidFill>
                          <a:srgbClr val="FF0000"/>
                        </a:solidFill>
                        <a:effectLst/>
                        <a:latin typeface="Times New Roman"/>
                        <a:ea typeface="Times New Roman"/>
                      </a:endParaRPr>
                    </a:p>
                  </a:txBody>
                  <a:tcPr marL="18415" marR="1841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26998">
                <a:tc>
                  <a:txBody>
                    <a:bodyPr/>
                    <a:lstStyle/>
                    <a:p>
                      <a:pPr marL="0" marR="228600">
                        <a:spcBef>
                          <a:spcPts val="0"/>
                        </a:spcBef>
                        <a:spcAft>
                          <a:spcPts val="0"/>
                        </a:spcAft>
                      </a:pPr>
                      <a:r>
                        <a:rPr lang="en-US" sz="2000" b="1" u="sng" dirty="0">
                          <a:solidFill>
                            <a:srgbClr val="000000"/>
                          </a:solidFill>
                          <a:effectLst/>
                          <a:latin typeface="Arial"/>
                          <a:ea typeface="Times New Roman"/>
                        </a:rPr>
                        <a:t>Name (including degrees)</a:t>
                      </a:r>
                      <a:endParaRPr lang="en-US" sz="2000" dirty="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2000" b="1" u="sng">
                          <a:solidFill>
                            <a:srgbClr val="000000"/>
                          </a:solidFill>
                          <a:effectLst/>
                          <a:latin typeface="Arial"/>
                          <a:ea typeface="Times New Roman"/>
                        </a:rPr>
                        <a:t>School</a:t>
                      </a:r>
                      <a:endParaRPr lang="en-US" sz="20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2000" b="1" u="sng">
                          <a:solidFill>
                            <a:srgbClr val="000000"/>
                          </a:solidFill>
                          <a:effectLst/>
                          <a:latin typeface="Arial"/>
                          <a:ea typeface="Times New Roman"/>
                        </a:rPr>
                        <a:t>Department</a:t>
                      </a:r>
                      <a:endParaRPr lang="en-US" sz="20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2000" b="1" u="sng">
                          <a:solidFill>
                            <a:srgbClr val="000000"/>
                          </a:solidFill>
                          <a:effectLst/>
                          <a:latin typeface="Arial"/>
                          <a:ea typeface="Times New Roman"/>
                          <a:cs typeface="Times New Roman"/>
                        </a:rPr>
                        <a:t>Role</a:t>
                      </a:r>
                      <a:endParaRPr lang="en-US" sz="20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304316">
                <a:tc>
                  <a:txBody>
                    <a:bodyPr/>
                    <a:lstStyle/>
                    <a:p>
                      <a:pPr marL="0" marR="228600">
                        <a:spcBef>
                          <a:spcPts val="0"/>
                        </a:spcBef>
                        <a:spcAft>
                          <a:spcPts val="0"/>
                        </a:spcAft>
                      </a:pPr>
                      <a:r>
                        <a:rPr lang="en-US" sz="2000" dirty="0">
                          <a:solidFill>
                            <a:srgbClr val="000000"/>
                          </a:solidFill>
                          <a:effectLst/>
                          <a:latin typeface="Arial"/>
                          <a:ea typeface="Times New Roman"/>
                        </a:rPr>
                        <a:t>     </a:t>
                      </a:r>
                      <a:endParaRPr lang="en-US" sz="2000" dirty="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2000" dirty="0">
                          <a:solidFill>
                            <a:srgbClr val="000000"/>
                          </a:solidFill>
                          <a:effectLst/>
                          <a:latin typeface="Arial"/>
                          <a:ea typeface="Times New Roman"/>
                        </a:rPr>
                        <a:t>     </a:t>
                      </a:r>
                      <a:endParaRPr lang="en-US" sz="2000" dirty="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2000" dirty="0">
                          <a:solidFill>
                            <a:srgbClr val="000000"/>
                          </a:solidFill>
                          <a:effectLst/>
                          <a:latin typeface="Arial"/>
                          <a:ea typeface="Times New Roman"/>
                        </a:rPr>
                        <a:t>     </a:t>
                      </a:r>
                      <a:endParaRPr lang="en-US" sz="2000" dirty="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2000" dirty="0">
                          <a:solidFill>
                            <a:srgbClr val="000000"/>
                          </a:solidFill>
                          <a:effectLst/>
                          <a:latin typeface="Arial"/>
                          <a:ea typeface="Times New Roman"/>
                        </a:rPr>
                        <a:t>     </a:t>
                      </a:r>
                      <a:endParaRPr lang="en-US" sz="2000" dirty="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304316">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304316">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304316">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a:solidFill>
                            <a:srgbClr val="000000"/>
                          </a:solidFill>
                          <a:effectLst/>
                          <a:latin typeface="Arial"/>
                          <a:ea typeface="Times New Roman"/>
                        </a:rPr>
                        <a:t>     </a:t>
                      </a:r>
                      <a:endParaRPr lang="en-US" sz="120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228600">
                        <a:spcBef>
                          <a:spcPts val="0"/>
                        </a:spcBef>
                        <a:spcAft>
                          <a:spcPts val="0"/>
                        </a:spcAft>
                      </a:pPr>
                      <a:r>
                        <a:rPr lang="en-US" sz="1100" dirty="0">
                          <a:solidFill>
                            <a:srgbClr val="000000"/>
                          </a:solidFill>
                          <a:effectLst/>
                          <a:latin typeface="Arial"/>
                          <a:ea typeface="Times New Roman"/>
                        </a:rPr>
                        <a:t>     </a:t>
                      </a:r>
                      <a:endParaRPr lang="en-US" sz="1200" dirty="0">
                        <a:effectLst/>
                        <a:latin typeface="Times New Roman"/>
                        <a:ea typeface="Times New Roman"/>
                      </a:endParaRPr>
                    </a:p>
                  </a:txBody>
                  <a:tcPr marL="18415" marR="18415" marT="18415" marB="18415">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Tree>
    <p:extLst>
      <p:ext uri="{BB962C8B-B14F-4D97-AF65-F5344CB8AC3E}">
        <p14:creationId xmlns:p14="http://schemas.microsoft.com/office/powerpoint/2010/main" val="33710142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solidFill>
                  <a:prstClr val="black"/>
                </a:solidFill>
                <a:latin typeface="Arial" pitchFamily="34" charset="0"/>
                <a:cs typeface="Arial" pitchFamily="34" charset="0"/>
              </a:rPr>
              <a:t>CFAR Scholar Grant for Faculty Development</a:t>
            </a:r>
            <a:br>
              <a:rPr lang="en-US" sz="3100" dirty="0">
                <a:solidFill>
                  <a:prstClr val="black"/>
                </a:solidFill>
                <a:latin typeface="Arial" pitchFamily="34" charset="0"/>
                <a:cs typeface="Arial" pitchFamily="34" charset="0"/>
              </a:rPr>
            </a:br>
            <a:r>
              <a:rPr lang="en-US" sz="3100" dirty="0">
                <a:solidFill>
                  <a:prstClr val="black"/>
                </a:solidFill>
                <a:latin typeface="Arial" pitchFamily="34" charset="0"/>
                <a:cs typeface="Arial" pitchFamily="34" charset="0"/>
              </a:rPr>
              <a:t>Application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822408"/>
              </p:ext>
            </p:extLst>
          </p:nvPr>
        </p:nvGraphicFramePr>
        <p:xfrm>
          <a:off x="609600" y="2096770"/>
          <a:ext cx="7848600" cy="3923030"/>
        </p:xfrm>
        <a:graphic>
          <a:graphicData uri="http://schemas.openxmlformats.org/drawingml/2006/table">
            <a:tbl>
              <a:tblPr firstRow="1" firstCol="1" lastRow="1" lastCol="1" bandRow="1" bandCol="1"/>
              <a:tblGrid>
                <a:gridCol w="1981200"/>
                <a:gridCol w="5867400"/>
              </a:tblGrid>
              <a:tr h="729615">
                <a:tc gridSpan="2">
                  <a:txBody>
                    <a:bodyPr/>
                    <a:lstStyle/>
                    <a:p>
                      <a:pPr marL="0" marR="228600">
                        <a:spcBef>
                          <a:spcPts val="0"/>
                        </a:spcBef>
                        <a:spcAft>
                          <a:spcPts val="0"/>
                        </a:spcAft>
                      </a:pPr>
                      <a:r>
                        <a:rPr lang="en-US" sz="2000" dirty="0">
                          <a:solidFill>
                            <a:srgbClr val="000000"/>
                          </a:solidFill>
                          <a:effectLst/>
                          <a:latin typeface="Arial"/>
                          <a:ea typeface="Times New Roman"/>
                        </a:rPr>
                        <a:t>Have you submitted an application for funding for the project described in this application to another program in addition to the Center For AIDS Research?  </a:t>
                      </a:r>
                      <a:endParaRPr lang="en-US" sz="2000" dirty="0">
                        <a:effectLst/>
                        <a:latin typeface="Times New Roman"/>
                        <a:ea typeface="Times New Roman"/>
                      </a:endParaRPr>
                    </a:p>
                    <a:p>
                      <a:pPr marL="0" marR="228600">
                        <a:spcBef>
                          <a:spcPts val="0"/>
                        </a:spcBef>
                        <a:spcAft>
                          <a:spcPts val="0"/>
                        </a:spcAft>
                      </a:pPr>
                      <a:r>
                        <a:rPr lang="en-US" sz="2000" dirty="0">
                          <a:effectLst/>
                          <a:latin typeface="Arial"/>
                          <a:ea typeface="Times New Roman"/>
                        </a:rPr>
                        <a:t>If </a:t>
                      </a:r>
                      <a:r>
                        <a:rPr lang="en-US" sz="2000" b="1" dirty="0">
                          <a:effectLst/>
                          <a:latin typeface="Arial"/>
                          <a:ea typeface="Times New Roman"/>
                        </a:rPr>
                        <a:t>YES,</a:t>
                      </a:r>
                      <a:r>
                        <a:rPr lang="en-US" sz="2000" dirty="0">
                          <a:effectLst/>
                          <a:latin typeface="Arial"/>
                          <a:ea typeface="Times New Roman"/>
                        </a:rPr>
                        <a:t> please list and describe all: </a:t>
                      </a:r>
                      <a:endParaRPr lang="en-US" sz="2000" dirty="0">
                        <a:effectLst/>
                        <a:latin typeface="Times New Roman"/>
                        <a:ea typeface="Times New Roman"/>
                      </a:endParaRPr>
                    </a:p>
                    <a:p>
                      <a:pPr marL="0" marR="228600">
                        <a:spcBef>
                          <a:spcPts val="0"/>
                        </a:spcBef>
                        <a:spcAft>
                          <a:spcPts val="0"/>
                        </a:spcAft>
                      </a:pPr>
                      <a:r>
                        <a:rPr lang="en-US" sz="2000" dirty="0">
                          <a:solidFill>
                            <a:srgbClr val="000000"/>
                          </a:solidFill>
                          <a:effectLst/>
                          <a:latin typeface="Arial"/>
                          <a:ea typeface="Times New Roman"/>
                        </a:rPr>
                        <a:t>     </a:t>
                      </a:r>
                      <a:endParaRPr lang="en-US" sz="2000" dirty="0">
                        <a:effectLst/>
                        <a:latin typeface="Times New Roman"/>
                        <a:ea typeface="Times New Roman"/>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gridSpan="2">
                  <a:txBody>
                    <a:bodyPr/>
                    <a:lstStyle/>
                    <a:p>
                      <a:pPr marL="0" marR="228600">
                        <a:spcBef>
                          <a:spcPts val="0"/>
                        </a:spcBef>
                        <a:spcAft>
                          <a:spcPts val="0"/>
                        </a:spcAft>
                      </a:pPr>
                      <a:r>
                        <a:rPr lang="en-US" sz="2000" dirty="0">
                          <a:solidFill>
                            <a:srgbClr val="000000"/>
                          </a:solidFill>
                          <a:effectLst/>
                          <a:latin typeface="Arial"/>
                          <a:ea typeface="Times New Roman"/>
                        </a:rPr>
                        <a:t>Does this project involve:</a:t>
                      </a:r>
                      <a:endParaRPr lang="en-US" sz="2000" dirty="0">
                        <a:effectLst/>
                        <a:latin typeface="Times New Roman"/>
                        <a:ea typeface="Times New Roman"/>
                      </a:endParaRPr>
                    </a:p>
                    <a:p>
                      <a:pPr marL="0" marR="228600">
                        <a:spcBef>
                          <a:spcPts val="0"/>
                        </a:spcBef>
                        <a:spcAft>
                          <a:spcPts val="0"/>
                        </a:spcAft>
                      </a:pPr>
                      <a:r>
                        <a:rPr lang="en-US" sz="2000" dirty="0">
                          <a:solidFill>
                            <a:srgbClr val="000000"/>
                          </a:solidFill>
                          <a:effectLst/>
                          <a:latin typeface="Arial"/>
                          <a:ea typeface="Times New Roman"/>
                        </a:rPr>
                        <a:t>		Human subjects?  	</a:t>
                      </a:r>
                      <a:r>
                        <a:rPr lang="en-US" sz="2000" dirty="0" smtClean="0">
                          <a:solidFill>
                            <a:srgbClr val="000000"/>
                          </a:solidFill>
                          <a:effectLst/>
                          <a:latin typeface="Arial"/>
                          <a:ea typeface="Times New Roman"/>
                        </a:rPr>
                        <a:t>Vertebrate </a:t>
                      </a:r>
                      <a:r>
                        <a:rPr lang="en-US" sz="2000" dirty="0">
                          <a:solidFill>
                            <a:srgbClr val="000000"/>
                          </a:solidFill>
                          <a:effectLst/>
                          <a:latin typeface="Arial"/>
                          <a:ea typeface="Times New Roman"/>
                        </a:rPr>
                        <a:t>animals?	</a:t>
                      </a:r>
                      <a:endParaRPr lang="en-US" sz="2000" dirty="0">
                        <a:effectLst/>
                        <a:latin typeface="Times New Roman"/>
                        <a:ea typeface="Times New Roman"/>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764540">
                <a:tc>
                  <a:txBody>
                    <a:bodyPr/>
                    <a:lstStyle/>
                    <a:p>
                      <a:pPr marL="0" marR="228600">
                        <a:spcBef>
                          <a:spcPts val="0"/>
                        </a:spcBef>
                        <a:spcAft>
                          <a:spcPts val="0"/>
                        </a:spcAft>
                      </a:pPr>
                      <a:r>
                        <a:rPr lang="en-US" sz="2000" b="1" dirty="0">
                          <a:solidFill>
                            <a:srgbClr val="000000"/>
                          </a:solidFill>
                          <a:effectLst/>
                          <a:latin typeface="Arial"/>
                          <a:ea typeface="Times New Roman"/>
                        </a:rPr>
                        <a:t>Total Budget Request</a:t>
                      </a:r>
                      <a:r>
                        <a:rPr lang="en-US" sz="2000" b="1" dirty="0" smtClean="0">
                          <a:solidFill>
                            <a:srgbClr val="000000"/>
                          </a:solidFill>
                          <a:effectLst/>
                          <a:latin typeface="Arial"/>
                          <a:ea typeface="Times New Roman"/>
                        </a:rPr>
                        <a:t>:</a:t>
                      </a:r>
                      <a:endParaRPr lang="en-US" sz="2000" dirty="0">
                        <a:effectLst/>
                        <a:latin typeface="Times New Roman"/>
                        <a:ea typeface="Times New Roman"/>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28600">
                        <a:spcBef>
                          <a:spcPts val="0"/>
                        </a:spcBef>
                        <a:spcAft>
                          <a:spcPts val="0"/>
                        </a:spcAft>
                      </a:pPr>
                      <a:r>
                        <a:rPr lang="en-US" sz="2000" b="1" dirty="0">
                          <a:solidFill>
                            <a:srgbClr val="000000"/>
                          </a:solidFill>
                          <a:effectLst/>
                          <a:latin typeface="Arial"/>
                          <a:ea typeface="Times New Roman"/>
                        </a:rPr>
                        <a:t>Your </a:t>
                      </a:r>
                      <a:r>
                        <a:rPr lang="en-US" sz="2000" b="1" dirty="0">
                          <a:solidFill>
                            <a:srgbClr val="FF0000"/>
                          </a:solidFill>
                          <a:effectLst/>
                          <a:latin typeface="Arial"/>
                          <a:ea typeface="Times New Roman"/>
                        </a:rPr>
                        <a:t>Department Financial Administrator </a:t>
                      </a:r>
                      <a:r>
                        <a:rPr lang="en-US" sz="2000" b="1" dirty="0">
                          <a:solidFill>
                            <a:srgbClr val="000000"/>
                          </a:solidFill>
                          <a:effectLst/>
                          <a:latin typeface="Arial"/>
                          <a:ea typeface="Times New Roman"/>
                        </a:rPr>
                        <a:t>name and e-mail </a:t>
                      </a:r>
                      <a:r>
                        <a:rPr lang="en-US" sz="2000" b="1" dirty="0" smtClean="0">
                          <a:solidFill>
                            <a:srgbClr val="000000"/>
                          </a:solidFill>
                          <a:effectLst/>
                          <a:latin typeface="Arial"/>
                          <a:ea typeface="Times New Roman"/>
                        </a:rPr>
                        <a:t>NAME   </a:t>
                      </a:r>
                      <a:r>
                        <a:rPr lang="en-US" sz="2000" b="1" dirty="0">
                          <a:solidFill>
                            <a:srgbClr val="000000"/>
                          </a:solidFill>
                          <a:effectLst/>
                          <a:latin typeface="Arial"/>
                          <a:ea typeface="Times New Roman"/>
                        </a:rPr>
                        <a:t>E-MAIL</a:t>
                      </a:r>
                      <a:endParaRPr lang="en-US" sz="2000" dirty="0">
                        <a:effectLst/>
                        <a:latin typeface="Times New Roman"/>
                        <a:ea typeface="Times New Roman"/>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0" marR="228600">
                        <a:spcBef>
                          <a:spcPts val="0"/>
                        </a:spcBef>
                        <a:spcAft>
                          <a:spcPts val="0"/>
                        </a:spcAft>
                      </a:pPr>
                      <a:r>
                        <a:rPr lang="en-US" sz="2000" b="1" dirty="0">
                          <a:solidFill>
                            <a:srgbClr val="000000"/>
                          </a:solidFill>
                          <a:effectLst/>
                          <a:latin typeface="Arial"/>
                          <a:ea typeface="Times New Roman"/>
                        </a:rPr>
                        <a:t>Name(s) of reviewers Applicant does </a:t>
                      </a:r>
                      <a:r>
                        <a:rPr lang="en-US" sz="2000" b="1" u="sng" dirty="0">
                          <a:solidFill>
                            <a:srgbClr val="000000"/>
                          </a:solidFill>
                          <a:effectLst/>
                          <a:latin typeface="Arial"/>
                          <a:ea typeface="Times New Roman"/>
                        </a:rPr>
                        <a:t>NOT</a:t>
                      </a:r>
                      <a:r>
                        <a:rPr lang="en-US" sz="2000" b="1" dirty="0">
                          <a:solidFill>
                            <a:srgbClr val="000000"/>
                          </a:solidFill>
                          <a:effectLst/>
                          <a:latin typeface="Arial"/>
                          <a:ea typeface="Times New Roman"/>
                        </a:rPr>
                        <a:t> want to review application with explanation:</a:t>
                      </a:r>
                      <a:r>
                        <a:rPr lang="en-US" sz="2000" dirty="0">
                          <a:solidFill>
                            <a:srgbClr val="000000"/>
                          </a:solidFill>
                          <a:effectLst/>
                          <a:latin typeface="Arial"/>
                          <a:ea typeface="Times New Roman"/>
                        </a:rPr>
                        <a:t>      </a:t>
                      </a:r>
                      <a:endParaRPr lang="en-US" sz="2000" dirty="0">
                        <a:effectLst/>
                        <a:latin typeface="Times New Roman"/>
                        <a:ea typeface="Times New Roman"/>
                      </a:endParaRPr>
                    </a:p>
                    <a:p>
                      <a:pPr marL="0" marR="228600">
                        <a:spcBef>
                          <a:spcPts val="0"/>
                        </a:spcBef>
                        <a:spcAft>
                          <a:spcPts val="0"/>
                        </a:spcAft>
                      </a:pPr>
                      <a:r>
                        <a:rPr lang="en-US" sz="2000" b="1" dirty="0">
                          <a:solidFill>
                            <a:srgbClr val="000000"/>
                          </a:solidFill>
                          <a:effectLst/>
                          <a:latin typeface="Arial"/>
                          <a:ea typeface="Times New Roman"/>
                        </a:rPr>
                        <a:t> </a:t>
                      </a:r>
                      <a:endParaRPr lang="en-US" sz="2000" dirty="0">
                        <a:effectLst/>
                        <a:latin typeface="Times New Roman"/>
                        <a:ea typeface="Times New Roman"/>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4193224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solidFill>
                  <a:prstClr val="black"/>
                </a:solidFill>
                <a:latin typeface="Arial" pitchFamily="34" charset="0"/>
                <a:cs typeface="Arial" pitchFamily="34" charset="0"/>
              </a:rPr>
              <a:t>CFAR Scholar Grant for Faculty Development</a:t>
            </a:r>
            <a:br>
              <a:rPr lang="en-US" sz="3100" dirty="0">
                <a:solidFill>
                  <a:prstClr val="black"/>
                </a:solidFill>
                <a:latin typeface="Arial" pitchFamily="34" charset="0"/>
                <a:cs typeface="Arial" pitchFamily="34" charset="0"/>
              </a:rPr>
            </a:br>
            <a:r>
              <a:rPr lang="en-US" sz="3100" dirty="0">
                <a:solidFill>
                  <a:prstClr val="black"/>
                </a:solidFill>
                <a:latin typeface="Arial" pitchFamily="34" charset="0"/>
                <a:cs typeface="Arial" pitchFamily="34" charset="0"/>
              </a:rPr>
              <a:t>Application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0952750"/>
              </p:ext>
            </p:extLst>
          </p:nvPr>
        </p:nvGraphicFramePr>
        <p:xfrm>
          <a:off x="1295400" y="1966958"/>
          <a:ext cx="6400799" cy="3900442"/>
        </p:xfrm>
        <a:graphic>
          <a:graphicData uri="http://schemas.openxmlformats.org/drawingml/2006/table">
            <a:tbl>
              <a:tblPr>
                <a:tableStyleId>{3C2FFA5D-87B4-456A-9821-1D502468CF0F}</a:tableStyleId>
              </a:tblPr>
              <a:tblGrid>
                <a:gridCol w="2320291"/>
                <a:gridCol w="4080508"/>
              </a:tblGrid>
              <a:tr h="565603">
                <a:tc>
                  <a:txBody>
                    <a:bodyPr/>
                    <a:lstStyle/>
                    <a:p>
                      <a:pPr algn="ctr" fontAlgn="ctr"/>
                      <a:r>
                        <a:rPr lang="en-US" sz="2400" b="1" u="none" strike="noStrike" dirty="0">
                          <a:effectLst/>
                        </a:rPr>
                        <a:t>Review Criteria</a:t>
                      </a:r>
                      <a:endParaRPr lang="en-US" sz="2400" b="1" i="0" u="none" strike="noStrike" dirty="0">
                        <a:solidFill>
                          <a:srgbClr val="000000"/>
                        </a:solidFill>
                        <a:effectLst/>
                        <a:latin typeface="Calibri"/>
                      </a:endParaRPr>
                    </a:p>
                  </a:txBody>
                  <a:tcPr marL="9525" marR="9525" marT="9525" marB="0" anchor="ctr"/>
                </a:tc>
                <a:tc>
                  <a:txBody>
                    <a:bodyPr/>
                    <a:lstStyle/>
                    <a:p>
                      <a:pPr algn="ctr" fontAlgn="ctr"/>
                      <a:r>
                        <a:rPr lang="en-US" sz="2400" b="1" u="none" strike="noStrike" dirty="0">
                          <a:effectLst/>
                        </a:rPr>
                        <a:t>Application</a:t>
                      </a:r>
                      <a:endParaRPr lang="en-US" sz="2400" b="1" i="0" u="none" strike="noStrike" dirty="0">
                        <a:solidFill>
                          <a:srgbClr val="000000"/>
                        </a:solidFill>
                        <a:effectLst/>
                        <a:latin typeface="Calibri"/>
                      </a:endParaRPr>
                    </a:p>
                  </a:txBody>
                  <a:tcPr marL="9525" marR="9525" marT="9525" marB="0" anchor="ctr"/>
                </a:tc>
              </a:tr>
              <a:tr h="487590">
                <a:tc>
                  <a:txBody>
                    <a:bodyPr/>
                    <a:lstStyle/>
                    <a:p>
                      <a:pPr algn="ctr" fontAlgn="ctr"/>
                      <a:r>
                        <a:rPr lang="en-US" sz="2400" u="none" strike="noStrike" dirty="0">
                          <a:effectLst/>
                        </a:rPr>
                        <a:t>Significance</a:t>
                      </a:r>
                      <a:endParaRPr lang="en-US" sz="2400" b="0" i="0" u="none" strike="noStrike" dirty="0">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Project Narrative - Significance</a:t>
                      </a:r>
                      <a:endParaRPr lang="en-US" sz="2400" b="0" i="0" u="none" strike="noStrike" dirty="0">
                        <a:solidFill>
                          <a:srgbClr val="000000"/>
                        </a:solidFill>
                        <a:effectLst/>
                        <a:latin typeface="Calibri"/>
                      </a:endParaRPr>
                    </a:p>
                  </a:txBody>
                  <a:tcPr marL="9525" marR="9525" marT="9525" marB="0" anchor="ctr"/>
                </a:tc>
              </a:tr>
              <a:tr h="546101">
                <a:tc>
                  <a:txBody>
                    <a:bodyPr/>
                    <a:lstStyle/>
                    <a:p>
                      <a:pPr algn="ctr" fontAlgn="ctr"/>
                      <a:r>
                        <a:rPr lang="en-US" sz="2400" u="none" strike="noStrike">
                          <a:effectLst/>
                        </a:rPr>
                        <a:t>Investigator</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Biosketch - Personal Statement</a:t>
                      </a:r>
                      <a:endParaRPr lang="en-US" sz="2400" b="0" i="0" u="none" strike="noStrike" dirty="0">
                        <a:solidFill>
                          <a:srgbClr val="000000"/>
                        </a:solidFill>
                        <a:effectLst/>
                        <a:latin typeface="Calibri"/>
                      </a:endParaRPr>
                    </a:p>
                  </a:txBody>
                  <a:tcPr marL="9525" marR="9525" marT="9525" marB="0" anchor="ctr"/>
                </a:tc>
              </a:tr>
              <a:tr h="565603">
                <a:tc>
                  <a:txBody>
                    <a:bodyPr/>
                    <a:lstStyle/>
                    <a:p>
                      <a:pPr algn="ctr" fontAlgn="ctr"/>
                      <a:r>
                        <a:rPr lang="en-US" sz="2400" u="none" strike="noStrike">
                          <a:effectLst/>
                        </a:rPr>
                        <a:t>Innovation</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Narrative - Introduction</a:t>
                      </a:r>
                      <a:endParaRPr lang="en-US" sz="2400" b="0" i="0" u="none" strike="noStrike" dirty="0">
                        <a:solidFill>
                          <a:srgbClr val="000000"/>
                        </a:solidFill>
                        <a:effectLst/>
                        <a:latin typeface="Calibri"/>
                      </a:endParaRPr>
                    </a:p>
                  </a:txBody>
                  <a:tcPr marL="9525" marR="9525" marT="9525" marB="0" anchor="ctr"/>
                </a:tc>
              </a:tr>
              <a:tr h="546101">
                <a:tc>
                  <a:txBody>
                    <a:bodyPr/>
                    <a:lstStyle/>
                    <a:p>
                      <a:pPr algn="ctr" fontAlgn="ctr"/>
                      <a:r>
                        <a:rPr lang="en-US" sz="2400" u="none" strike="noStrike">
                          <a:effectLst/>
                        </a:rPr>
                        <a:t>Approach</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Narrative - Methods</a:t>
                      </a:r>
                      <a:endParaRPr lang="en-US" sz="2400" b="0" i="0" u="none" strike="noStrike" dirty="0">
                        <a:solidFill>
                          <a:srgbClr val="000000"/>
                        </a:solidFill>
                        <a:effectLst/>
                        <a:latin typeface="Calibri"/>
                      </a:endParaRPr>
                    </a:p>
                  </a:txBody>
                  <a:tcPr marL="9525" marR="9525" marT="9525" marB="0" anchor="ctr"/>
                </a:tc>
              </a:tr>
              <a:tr h="565603">
                <a:tc>
                  <a:txBody>
                    <a:bodyPr/>
                    <a:lstStyle/>
                    <a:p>
                      <a:pPr algn="ctr" fontAlgn="ctr"/>
                      <a:r>
                        <a:rPr lang="en-US" sz="2400" u="none" strike="noStrike">
                          <a:effectLst/>
                        </a:rPr>
                        <a:t>Environment</a:t>
                      </a:r>
                      <a:endParaRPr lang="en-US" sz="2400" b="0" i="0" u="none" strike="noStrike">
                        <a:solidFill>
                          <a:srgbClr val="000000"/>
                        </a:solidFill>
                        <a:effectLst/>
                        <a:latin typeface="Calibri"/>
                      </a:endParaRPr>
                    </a:p>
                  </a:txBody>
                  <a:tcPr marL="9525" marR="9525" marT="9525" marB="0" anchor="ctr"/>
                </a:tc>
                <a:tc>
                  <a:txBody>
                    <a:bodyPr/>
                    <a:lstStyle/>
                    <a:p>
                      <a:pPr algn="ctr" fontAlgn="ctr"/>
                      <a:r>
                        <a:rPr lang="en-US" sz="2400" u="none" strike="noStrike" dirty="0">
                          <a:effectLst/>
                        </a:rPr>
                        <a:t>Narrative - Methods (Resources)</a:t>
                      </a:r>
                      <a:endParaRPr lang="en-US" sz="24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47315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pitchFamily="34" charset="0"/>
                <a:cs typeface="Arial" pitchFamily="34" charset="0"/>
              </a:rPr>
              <a:t>CFAR Scholar Grant for Faculty </a:t>
            </a:r>
            <a:r>
              <a:rPr lang="en-US" sz="2800" dirty="0" smtClean="0">
                <a:solidFill>
                  <a:prstClr val="black"/>
                </a:solidFill>
                <a:latin typeface="Arial" pitchFamily="34" charset="0"/>
                <a:cs typeface="Arial" pitchFamily="34" charset="0"/>
              </a:rPr>
              <a:t>Development</a:t>
            </a:r>
            <a:br>
              <a:rPr lang="en-US" sz="2800" dirty="0" smtClean="0">
                <a:solidFill>
                  <a:prstClr val="black"/>
                </a:solidFill>
                <a:latin typeface="Arial" pitchFamily="34" charset="0"/>
                <a:cs typeface="Arial" pitchFamily="34" charset="0"/>
              </a:rPr>
            </a:br>
            <a:r>
              <a:rPr lang="en-US" sz="2800" dirty="0" smtClean="0">
                <a:solidFill>
                  <a:prstClr val="black"/>
                </a:solidFill>
                <a:latin typeface="Arial" pitchFamily="34" charset="0"/>
                <a:cs typeface="Arial" pitchFamily="34" charset="0"/>
              </a:rPr>
              <a:t>What to expect if funded</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spcBef>
                <a:spcPts val="1200"/>
              </a:spcBef>
            </a:pPr>
            <a:r>
              <a:rPr lang="en-US" dirty="0" smtClean="0">
                <a:solidFill>
                  <a:schemeClr val="tx1"/>
                </a:solidFill>
              </a:rPr>
              <a:t>You will receive an e-mail notice shortly before World AIDS Day</a:t>
            </a:r>
          </a:p>
          <a:p>
            <a:pPr>
              <a:spcBef>
                <a:spcPts val="1200"/>
              </a:spcBef>
            </a:pPr>
            <a:r>
              <a:rPr lang="en-US" dirty="0" smtClean="0">
                <a:solidFill>
                  <a:schemeClr val="tx1"/>
                </a:solidFill>
              </a:rPr>
              <a:t>Awardees will be announced publically on World AIDS Day (December 2, 2013)</a:t>
            </a:r>
          </a:p>
          <a:p>
            <a:pPr>
              <a:spcBef>
                <a:spcPts val="1200"/>
              </a:spcBef>
            </a:pPr>
            <a:r>
              <a:rPr lang="en-US" dirty="0" smtClean="0">
                <a:solidFill>
                  <a:schemeClr val="tx1"/>
                </a:solidFill>
              </a:rPr>
              <a:t>Formal letter with reviewer comments</a:t>
            </a:r>
          </a:p>
          <a:p>
            <a:pPr>
              <a:spcBef>
                <a:spcPts val="1200"/>
              </a:spcBef>
            </a:pPr>
            <a:r>
              <a:rPr lang="en-US" dirty="0" smtClean="0">
                <a:solidFill>
                  <a:schemeClr val="tx1"/>
                </a:solidFill>
              </a:rPr>
              <a:t>Earliest possible start time is January 1, 2014</a:t>
            </a:r>
          </a:p>
          <a:p>
            <a:pPr lvl="1">
              <a:spcBef>
                <a:spcPts val="1200"/>
              </a:spcBef>
            </a:pPr>
            <a:r>
              <a:rPr lang="en-US" dirty="0" smtClean="0">
                <a:solidFill>
                  <a:schemeClr val="tx1"/>
                </a:solidFill>
              </a:rPr>
              <a:t>Transfer of funds will start to take place</a:t>
            </a:r>
          </a:p>
          <a:p>
            <a:pPr lvl="1">
              <a:spcBef>
                <a:spcPts val="1200"/>
              </a:spcBef>
            </a:pPr>
            <a:r>
              <a:rPr lang="en-US" dirty="0" smtClean="0">
                <a:solidFill>
                  <a:schemeClr val="tx1"/>
                </a:solidFill>
              </a:rPr>
              <a:t>You will receive an e-mail with confirmation that funds have been transferred</a:t>
            </a:r>
          </a:p>
        </p:txBody>
      </p:sp>
    </p:spTree>
    <p:extLst>
      <p:ext uri="{BB962C8B-B14F-4D97-AF65-F5344CB8AC3E}">
        <p14:creationId xmlns:p14="http://schemas.microsoft.com/office/powerpoint/2010/main" val="3140641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pitchFamily="34" charset="0"/>
                <a:cs typeface="Arial" pitchFamily="34" charset="0"/>
              </a:rPr>
              <a:t>CFAR Scholar Grant for Faculty </a:t>
            </a:r>
            <a:r>
              <a:rPr lang="en-US" sz="2800" dirty="0" smtClean="0">
                <a:solidFill>
                  <a:prstClr val="black"/>
                </a:solidFill>
                <a:latin typeface="Arial" pitchFamily="34" charset="0"/>
                <a:cs typeface="Arial" pitchFamily="34" charset="0"/>
              </a:rPr>
              <a:t>Development</a:t>
            </a:r>
            <a:br>
              <a:rPr lang="en-US" sz="2800" dirty="0" smtClean="0">
                <a:solidFill>
                  <a:prstClr val="black"/>
                </a:solidFill>
                <a:latin typeface="Arial" pitchFamily="34" charset="0"/>
                <a:cs typeface="Arial" pitchFamily="34" charset="0"/>
              </a:rPr>
            </a:br>
            <a:r>
              <a:rPr lang="en-US" sz="2800" dirty="0" smtClean="0">
                <a:solidFill>
                  <a:prstClr val="black"/>
                </a:solidFill>
                <a:latin typeface="Arial" pitchFamily="34" charset="0"/>
                <a:cs typeface="Arial" pitchFamily="34" charset="0"/>
              </a:rPr>
              <a:t>What to expect if funded</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spcBef>
                <a:spcPts val="1200"/>
              </a:spcBef>
            </a:pPr>
            <a:r>
              <a:rPr lang="en-US" sz="2800" dirty="0" smtClean="0">
                <a:solidFill>
                  <a:schemeClr val="tx1"/>
                </a:solidFill>
              </a:rPr>
              <a:t>If International Study - Will need to complete NIH International Checklist and provide:</a:t>
            </a:r>
          </a:p>
          <a:p>
            <a:pPr lvl="1">
              <a:spcBef>
                <a:spcPts val="1200"/>
              </a:spcBef>
            </a:pPr>
            <a:r>
              <a:rPr lang="en-US" sz="2400" dirty="0" smtClean="0">
                <a:solidFill>
                  <a:schemeClr val="tx1"/>
                </a:solidFill>
              </a:rPr>
              <a:t>Foreign collaborators information and budget for foreign component  - if more than one site, need info for all sites</a:t>
            </a:r>
          </a:p>
          <a:p>
            <a:pPr lvl="1">
              <a:spcBef>
                <a:spcPts val="1200"/>
              </a:spcBef>
            </a:pPr>
            <a:r>
              <a:rPr lang="en-US" sz="2400" dirty="0" smtClean="0">
                <a:solidFill>
                  <a:schemeClr val="tx1"/>
                </a:solidFill>
              </a:rPr>
              <a:t>FWA for Foreign site – exact site (i.e. clinic name)must be listed under the FWA for approving foreign institution</a:t>
            </a:r>
          </a:p>
          <a:p>
            <a:pPr lvl="1">
              <a:spcBef>
                <a:spcPts val="1200"/>
              </a:spcBef>
            </a:pPr>
            <a:r>
              <a:rPr lang="en-US" sz="2400" dirty="0" smtClean="0">
                <a:solidFill>
                  <a:schemeClr val="tx1"/>
                </a:solidFill>
              </a:rPr>
              <a:t>HSR certificates</a:t>
            </a:r>
          </a:p>
          <a:p>
            <a:pPr lvl="1">
              <a:spcBef>
                <a:spcPts val="1200"/>
              </a:spcBef>
            </a:pPr>
            <a:r>
              <a:rPr lang="en-US" sz="2400" dirty="0" smtClean="0">
                <a:solidFill>
                  <a:schemeClr val="tx1"/>
                </a:solidFill>
              </a:rPr>
              <a:t>IRB approvals – domestic and foreign</a:t>
            </a:r>
            <a:endParaRPr lang="en-US" sz="2400" dirty="0">
              <a:solidFill>
                <a:schemeClr val="tx1"/>
              </a:solidFill>
            </a:endParaRPr>
          </a:p>
        </p:txBody>
      </p:sp>
    </p:spTree>
    <p:extLst>
      <p:ext uri="{BB962C8B-B14F-4D97-AF65-F5344CB8AC3E}">
        <p14:creationId xmlns:p14="http://schemas.microsoft.com/office/powerpoint/2010/main" val="3333616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pitchFamily="34" charset="0"/>
                <a:cs typeface="Arial" pitchFamily="34" charset="0"/>
              </a:rPr>
              <a:t>CFAR Scholar Grant for Faculty </a:t>
            </a:r>
            <a:r>
              <a:rPr lang="en-US" sz="2800" dirty="0" smtClean="0">
                <a:solidFill>
                  <a:prstClr val="black"/>
                </a:solidFill>
                <a:latin typeface="Arial" pitchFamily="34" charset="0"/>
                <a:cs typeface="Arial" pitchFamily="34" charset="0"/>
              </a:rPr>
              <a:t>Development</a:t>
            </a:r>
            <a:br>
              <a:rPr lang="en-US" sz="2800" dirty="0" smtClean="0">
                <a:solidFill>
                  <a:prstClr val="black"/>
                </a:solidFill>
                <a:latin typeface="Arial" pitchFamily="34" charset="0"/>
                <a:cs typeface="Arial" pitchFamily="34" charset="0"/>
              </a:rPr>
            </a:br>
            <a:r>
              <a:rPr lang="en-US" sz="2800" dirty="0" smtClean="0">
                <a:solidFill>
                  <a:prstClr val="black"/>
                </a:solidFill>
                <a:latin typeface="Arial" pitchFamily="34" charset="0"/>
                <a:cs typeface="Arial" pitchFamily="34" charset="0"/>
              </a:rPr>
              <a:t>What to expect if funded</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dirty="0" smtClean="0">
                <a:solidFill>
                  <a:schemeClr val="tx1"/>
                </a:solidFill>
              </a:rPr>
              <a:t>If Clinical Study - Will </a:t>
            </a:r>
            <a:r>
              <a:rPr lang="en-US" dirty="0">
                <a:solidFill>
                  <a:schemeClr val="tx1"/>
                </a:solidFill>
              </a:rPr>
              <a:t>need to complete NIH </a:t>
            </a:r>
            <a:r>
              <a:rPr lang="en-US" dirty="0" smtClean="0">
                <a:solidFill>
                  <a:schemeClr val="tx1"/>
                </a:solidFill>
              </a:rPr>
              <a:t>Clinical Research Checklist </a:t>
            </a:r>
            <a:r>
              <a:rPr lang="en-US" dirty="0">
                <a:solidFill>
                  <a:schemeClr val="tx1"/>
                </a:solidFill>
              </a:rPr>
              <a:t>and provide</a:t>
            </a:r>
            <a:r>
              <a:rPr lang="en-US" dirty="0" smtClean="0">
                <a:solidFill>
                  <a:schemeClr val="tx1"/>
                </a:solidFill>
              </a:rPr>
              <a:t>:</a:t>
            </a:r>
          </a:p>
          <a:p>
            <a:pPr lvl="1"/>
            <a:r>
              <a:rPr lang="en-US" sz="2200" dirty="0" smtClean="0">
                <a:solidFill>
                  <a:schemeClr val="tx1"/>
                </a:solidFill>
              </a:rPr>
              <a:t>HSR Certificates</a:t>
            </a:r>
          </a:p>
          <a:p>
            <a:pPr lvl="1"/>
            <a:r>
              <a:rPr lang="en-US" sz="2200" dirty="0" smtClean="0">
                <a:solidFill>
                  <a:schemeClr val="tx1"/>
                </a:solidFill>
              </a:rPr>
              <a:t>IRB approval</a:t>
            </a:r>
          </a:p>
          <a:p>
            <a:pPr lvl="1"/>
            <a:r>
              <a:rPr lang="en-US" sz="2200" dirty="0" smtClean="0">
                <a:solidFill>
                  <a:schemeClr val="tx1"/>
                </a:solidFill>
              </a:rPr>
              <a:t>FWA</a:t>
            </a:r>
          </a:p>
          <a:p>
            <a:pPr lvl="1"/>
            <a:r>
              <a:rPr lang="en-US" sz="2200" dirty="0" smtClean="0">
                <a:solidFill>
                  <a:schemeClr val="tx1"/>
                </a:solidFill>
              </a:rPr>
              <a:t>Protocol</a:t>
            </a:r>
          </a:p>
          <a:p>
            <a:pPr lvl="1"/>
            <a:r>
              <a:rPr lang="en-US" sz="2200" dirty="0" smtClean="0">
                <a:solidFill>
                  <a:schemeClr val="tx1"/>
                </a:solidFill>
              </a:rPr>
              <a:t>Informed consent</a:t>
            </a:r>
          </a:p>
          <a:p>
            <a:pPr lvl="1"/>
            <a:r>
              <a:rPr lang="en-US" sz="2200" dirty="0" smtClean="0">
                <a:solidFill>
                  <a:schemeClr val="tx1"/>
                </a:solidFill>
              </a:rPr>
              <a:t>SAE plan</a:t>
            </a:r>
          </a:p>
          <a:p>
            <a:pPr lvl="1"/>
            <a:endParaRPr lang="en-US" sz="1000" dirty="0">
              <a:solidFill>
                <a:schemeClr val="tx1"/>
              </a:solidFill>
            </a:endParaRPr>
          </a:p>
          <a:p>
            <a:r>
              <a:rPr lang="en-US" sz="2600" dirty="0" smtClean="0">
                <a:solidFill>
                  <a:schemeClr val="tx1"/>
                </a:solidFill>
              </a:rPr>
              <a:t>If International Clinical Study – Will need to complete both reviews</a:t>
            </a:r>
            <a:endParaRPr lang="en-US" sz="2600" dirty="0">
              <a:solidFill>
                <a:schemeClr val="tx1"/>
              </a:solidFill>
            </a:endParaRPr>
          </a:p>
          <a:p>
            <a:endParaRPr lang="en-US" dirty="0"/>
          </a:p>
        </p:txBody>
      </p:sp>
    </p:spTree>
    <p:extLst>
      <p:ext uri="{BB962C8B-B14F-4D97-AF65-F5344CB8AC3E}">
        <p14:creationId xmlns:p14="http://schemas.microsoft.com/office/powerpoint/2010/main" val="16454969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pitchFamily="34" charset="0"/>
                <a:cs typeface="Arial" pitchFamily="34" charset="0"/>
              </a:rPr>
              <a:t>CFAR Scholar Grant for Faculty </a:t>
            </a:r>
            <a:r>
              <a:rPr lang="en-US" sz="2800" dirty="0" smtClean="0">
                <a:solidFill>
                  <a:prstClr val="black"/>
                </a:solidFill>
                <a:latin typeface="Arial" pitchFamily="34" charset="0"/>
                <a:cs typeface="Arial" pitchFamily="34" charset="0"/>
              </a:rPr>
              <a:t>Development</a:t>
            </a:r>
            <a:br>
              <a:rPr lang="en-US" sz="2800" dirty="0" smtClean="0">
                <a:solidFill>
                  <a:prstClr val="black"/>
                </a:solidFill>
                <a:latin typeface="Arial" pitchFamily="34" charset="0"/>
                <a:cs typeface="Arial" pitchFamily="34" charset="0"/>
              </a:rPr>
            </a:br>
            <a:r>
              <a:rPr lang="en-US" sz="2800" dirty="0" smtClean="0">
                <a:solidFill>
                  <a:prstClr val="black"/>
                </a:solidFill>
                <a:latin typeface="Arial" pitchFamily="34" charset="0"/>
                <a:cs typeface="Arial" pitchFamily="34" charset="0"/>
              </a:rPr>
              <a:t>What to expect if funded</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spcBef>
                <a:spcPts val="1200"/>
              </a:spcBef>
            </a:pPr>
            <a:r>
              <a:rPr lang="en-US" sz="2800" dirty="0" smtClean="0">
                <a:solidFill>
                  <a:schemeClr val="tx1"/>
                </a:solidFill>
              </a:rPr>
              <a:t>Present at a CFAR Leadership Meeting</a:t>
            </a:r>
          </a:p>
          <a:p>
            <a:pPr>
              <a:spcBef>
                <a:spcPts val="1200"/>
              </a:spcBef>
            </a:pPr>
            <a:r>
              <a:rPr lang="en-US" sz="2800" dirty="0" smtClean="0">
                <a:solidFill>
                  <a:schemeClr val="tx1"/>
                </a:solidFill>
              </a:rPr>
              <a:t>Present talk or poster at the annual CFAR meeting (June)</a:t>
            </a:r>
          </a:p>
          <a:p>
            <a:pPr>
              <a:spcBef>
                <a:spcPts val="1200"/>
              </a:spcBef>
            </a:pPr>
            <a:r>
              <a:rPr lang="en-US" sz="2800" dirty="0" smtClean="0">
                <a:solidFill>
                  <a:schemeClr val="tx1"/>
                </a:solidFill>
              </a:rPr>
              <a:t>Present at a Research in Progress Meeting</a:t>
            </a:r>
          </a:p>
          <a:p>
            <a:pPr>
              <a:spcBef>
                <a:spcPts val="1200"/>
              </a:spcBef>
            </a:pPr>
            <a:r>
              <a:rPr lang="en-US" sz="2800" dirty="0" smtClean="0">
                <a:solidFill>
                  <a:schemeClr val="tx1"/>
                </a:solidFill>
              </a:rPr>
              <a:t>Participate as a reviewer for future CFAR Scholar grant applications</a:t>
            </a:r>
          </a:p>
          <a:p>
            <a:pPr>
              <a:spcBef>
                <a:spcPts val="1200"/>
              </a:spcBef>
            </a:pPr>
            <a:r>
              <a:rPr lang="en-US" sz="2800" dirty="0" smtClean="0">
                <a:solidFill>
                  <a:schemeClr val="tx1"/>
                </a:solidFill>
              </a:rPr>
              <a:t>Cite the CFAR in any presentation or publications resulting from the funding</a:t>
            </a:r>
            <a:endParaRPr lang="en-US" sz="2800" dirty="0">
              <a:solidFill>
                <a:schemeClr val="tx1"/>
              </a:solidFill>
            </a:endParaRPr>
          </a:p>
        </p:txBody>
      </p:sp>
    </p:spTree>
    <p:extLst>
      <p:ext uri="{BB962C8B-B14F-4D97-AF65-F5344CB8AC3E}">
        <p14:creationId xmlns:p14="http://schemas.microsoft.com/office/powerpoint/2010/main" val="27697821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pitchFamily="34" charset="0"/>
                <a:cs typeface="Arial" pitchFamily="34" charset="0"/>
              </a:rPr>
              <a:t>CFAR Scholar Grant for Faculty </a:t>
            </a:r>
            <a:r>
              <a:rPr lang="en-US" sz="2800" dirty="0" smtClean="0">
                <a:solidFill>
                  <a:prstClr val="black"/>
                </a:solidFill>
                <a:latin typeface="Arial" pitchFamily="34" charset="0"/>
                <a:cs typeface="Arial" pitchFamily="34" charset="0"/>
              </a:rPr>
              <a:t>Development</a:t>
            </a:r>
            <a:br>
              <a:rPr lang="en-US" sz="2800" dirty="0" smtClean="0">
                <a:solidFill>
                  <a:prstClr val="black"/>
                </a:solidFill>
                <a:latin typeface="Arial" pitchFamily="34" charset="0"/>
                <a:cs typeface="Arial" pitchFamily="34" charset="0"/>
              </a:rPr>
            </a:br>
            <a:r>
              <a:rPr lang="en-US" sz="2800" dirty="0" smtClean="0">
                <a:solidFill>
                  <a:prstClr val="black"/>
                </a:solidFill>
                <a:latin typeface="Arial" pitchFamily="34" charset="0"/>
                <a:cs typeface="Arial" pitchFamily="34" charset="0"/>
              </a:rPr>
              <a:t>What to expect if not funded</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spcBef>
                <a:spcPts val="1200"/>
              </a:spcBef>
            </a:pPr>
            <a:r>
              <a:rPr lang="en-US" sz="2600" dirty="0" smtClean="0">
                <a:solidFill>
                  <a:schemeClr val="tx1"/>
                </a:solidFill>
              </a:rPr>
              <a:t>With letter of notice, you will receive the comments from reviewers.  Highly recommend meeting with your mentor to review.</a:t>
            </a:r>
            <a:endParaRPr lang="en-US" sz="2600" dirty="0">
              <a:solidFill>
                <a:schemeClr val="tx1"/>
              </a:solidFill>
            </a:endParaRPr>
          </a:p>
          <a:p>
            <a:pPr>
              <a:spcBef>
                <a:spcPts val="1200"/>
              </a:spcBef>
            </a:pPr>
            <a:r>
              <a:rPr lang="en-US" sz="2600" dirty="0" smtClean="0">
                <a:solidFill>
                  <a:schemeClr val="tx1"/>
                </a:solidFill>
              </a:rPr>
              <a:t>Contact the appropriate CFAR core to assist you further with your idea.</a:t>
            </a:r>
            <a:endParaRPr lang="en-US" sz="2600" dirty="0">
              <a:solidFill>
                <a:schemeClr val="tx1"/>
              </a:solidFill>
            </a:endParaRPr>
          </a:p>
          <a:p>
            <a:pPr>
              <a:spcBef>
                <a:spcPts val="1200"/>
              </a:spcBef>
            </a:pPr>
            <a:r>
              <a:rPr lang="en-US" sz="2600" dirty="0" smtClean="0">
                <a:solidFill>
                  <a:schemeClr val="tx1"/>
                </a:solidFill>
              </a:rPr>
              <a:t>Watch CFAR announcements for other funding opportunities (International Scholars Awards)</a:t>
            </a:r>
          </a:p>
          <a:p>
            <a:pPr>
              <a:spcBef>
                <a:spcPts val="1200"/>
              </a:spcBef>
            </a:pPr>
            <a:r>
              <a:rPr lang="en-US" sz="2600" dirty="0" smtClean="0">
                <a:solidFill>
                  <a:schemeClr val="tx1"/>
                </a:solidFill>
              </a:rPr>
              <a:t>Apply again next year </a:t>
            </a:r>
          </a:p>
          <a:p>
            <a:endParaRPr lang="en-US" dirty="0"/>
          </a:p>
        </p:txBody>
      </p:sp>
    </p:spTree>
    <p:extLst>
      <p:ext uri="{BB962C8B-B14F-4D97-AF65-F5344CB8AC3E}">
        <p14:creationId xmlns:p14="http://schemas.microsoft.com/office/powerpoint/2010/main" val="39667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3200" cap="none" dirty="0" smtClean="0">
                <a:solidFill>
                  <a:schemeClr val="tx1"/>
                </a:solidFill>
                <a:latin typeface="Arial" pitchFamily="34" charset="0"/>
                <a:cs typeface="Arial" pitchFamily="34" charset="0"/>
              </a:rPr>
              <a:t>CFAR Scholar Grant for Faculty Development</a:t>
            </a:r>
            <a:br>
              <a:rPr lang="en-US" sz="3200" cap="none" dirty="0" smtClean="0">
                <a:solidFill>
                  <a:schemeClr val="tx1"/>
                </a:solidFill>
                <a:latin typeface="Arial" pitchFamily="34" charset="0"/>
                <a:cs typeface="Arial" pitchFamily="34" charset="0"/>
              </a:rPr>
            </a:br>
            <a:r>
              <a:rPr lang="en-US" sz="3600" dirty="0">
                <a:solidFill>
                  <a:schemeClr val="tx1"/>
                </a:solidFill>
              </a:rPr>
              <a:t>Eligibility </a:t>
            </a:r>
            <a:r>
              <a:rPr lang="en-US" cap="none" dirty="0" smtClean="0">
                <a:solidFill>
                  <a:schemeClr val="tx1"/>
                </a:solidFill>
                <a:latin typeface="Arial" pitchFamily="34" charset="0"/>
                <a:cs typeface="Arial" pitchFamily="34" charset="0"/>
              </a:rPr>
              <a:t> </a:t>
            </a:r>
          </a:p>
        </p:txBody>
      </p:sp>
      <p:sp>
        <p:nvSpPr>
          <p:cNvPr id="24579" name="Rectangle 3"/>
          <p:cNvSpPr>
            <a:spLocks noGrp="1" noChangeArrowheads="1"/>
          </p:cNvSpPr>
          <p:nvPr>
            <p:ph sz="half" idx="1"/>
          </p:nvPr>
        </p:nvSpPr>
        <p:spPr>
          <a:xfrm>
            <a:off x="228600" y="1676400"/>
            <a:ext cx="8686800" cy="4800600"/>
          </a:xfrm>
        </p:spPr>
        <p:txBody>
          <a:bodyPr>
            <a:normAutofit/>
          </a:bodyPr>
          <a:lstStyle/>
          <a:p>
            <a:pPr marL="411480" lvl="1" indent="0">
              <a:lnSpc>
                <a:spcPct val="80000"/>
              </a:lnSpc>
              <a:spcBef>
                <a:spcPts val="0"/>
              </a:spcBef>
              <a:spcAft>
                <a:spcPts val="600"/>
              </a:spcAft>
              <a:buClrTx/>
              <a:buNone/>
            </a:pPr>
            <a:r>
              <a:rPr lang="en-US" sz="2100" b="1" dirty="0" smtClean="0">
                <a:solidFill>
                  <a:schemeClr val="tx1"/>
                </a:solidFill>
              </a:rPr>
              <a:t>Emphasis on new investigators across schools </a:t>
            </a:r>
          </a:p>
          <a:p>
            <a:pPr lvl="1">
              <a:lnSpc>
                <a:spcPct val="80000"/>
              </a:lnSpc>
              <a:spcBef>
                <a:spcPts val="0"/>
              </a:spcBef>
              <a:spcAft>
                <a:spcPts val="1200"/>
              </a:spcAft>
              <a:buClrTx/>
            </a:pPr>
            <a:r>
              <a:rPr lang="en-US" sz="2100" dirty="0" smtClean="0">
                <a:solidFill>
                  <a:schemeClr val="tx1"/>
                </a:solidFill>
              </a:rPr>
              <a:t>Full-time </a:t>
            </a:r>
            <a:r>
              <a:rPr lang="en-US" sz="2100" dirty="0">
                <a:solidFill>
                  <a:schemeClr val="tx1"/>
                </a:solidFill>
              </a:rPr>
              <a:t>Instructors, Assistant Professors in the Schools of Public Health, Medicine, or Nursing or Assistant Scientists or Assistant Lecturers in the School of Public Health at the time of application</a:t>
            </a:r>
            <a:r>
              <a:rPr lang="en-US" sz="2100" dirty="0" smtClean="0">
                <a:solidFill>
                  <a:schemeClr val="tx1"/>
                </a:solidFill>
              </a:rPr>
              <a:t>.</a:t>
            </a:r>
          </a:p>
          <a:p>
            <a:pPr lvl="1">
              <a:lnSpc>
                <a:spcPct val="80000"/>
              </a:lnSpc>
              <a:spcBef>
                <a:spcPts val="0"/>
              </a:spcBef>
              <a:spcAft>
                <a:spcPts val="1200"/>
              </a:spcAft>
              <a:buClrTx/>
            </a:pPr>
            <a:r>
              <a:rPr lang="en-US" sz="2100" dirty="0" smtClean="0">
                <a:solidFill>
                  <a:schemeClr val="tx1"/>
                </a:solidFill>
              </a:rPr>
              <a:t>Post-doctoral </a:t>
            </a:r>
            <a:r>
              <a:rPr lang="en-US" sz="2100" dirty="0">
                <a:solidFill>
                  <a:schemeClr val="tx1"/>
                </a:solidFill>
              </a:rPr>
              <a:t>Fellows are not eligible </a:t>
            </a:r>
            <a:endParaRPr lang="en-US" sz="2100" dirty="0" smtClean="0">
              <a:solidFill>
                <a:schemeClr val="tx1"/>
              </a:solidFill>
            </a:endParaRPr>
          </a:p>
          <a:p>
            <a:pPr lvl="2">
              <a:lnSpc>
                <a:spcPct val="80000"/>
              </a:lnSpc>
              <a:spcBef>
                <a:spcPts val="0"/>
              </a:spcBef>
              <a:spcAft>
                <a:spcPts val="1200"/>
              </a:spcAft>
              <a:buClrTx/>
            </a:pPr>
            <a:r>
              <a:rPr lang="en-US" dirty="0" smtClean="0">
                <a:solidFill>
                  <a:schemeClr val="tx1"/>
                </a:solidFill>
              </a:rPr>
              <a:t> If </a:t>
            </a:r>
            <a:r>
              <a:rPr lang="en-US" dirty="0">
                <a:solidFill>
                  <a:schemeClr val="tx1"/>
                </a:solidFill>
              </a:rPr>
              <a:t>a faculty appointment is pending, a post-doc may apply with a letter from their department chair confirming </a:t>
            </a:r>
            <a:r>
              <a:rPr lang="en-US" dirty="0" smtClean="0">
                <a:solidFill>
                  <a:schemeClr val="tx1"/>
                </a:solidFill>
              </a:rPr>
              <a:t>this</a:t>
            </a:r>
            <a:r>
              <a:rPr lang="en-US" sz="1700" dirty="0" smtClean="0">
                <a:solidFill>
                  <a:schemeClr val="tx1"/>
                </a:solidFill>
              </a:rPr>
              <a:t>.</a:t>
            </a:r>
          </a:p>
          <a:p>
            <a:pPr lvl="1">
              <a:lnSpc>
                <a:spcPct val="80000"/>
              </a:lnSpc>
              <a:spcBef>
                <a:spcPts val="0"/>
              </a:spcBef>
              <a:spcAft>
                <a:spcPts val="1200"/>
              </a:spcAft>
              <a:buClrTx/>
            </a:pPr>
            <a:r>
              <a:rPr lang="en-US" sz="2100" dirty="0" smtClean="0">
                <a:solidFill>
                  <a:schemeClr val="tx1"/>
                </a:solidFill>
              </a:rPr>
              <a:t>Associate </a:t>
            </a:r>
            <a:r>
              <a:rPr lang="en-US" sz="2100" dirty="0">
                <a:solidFill>
                  <a:schemeClr val="tx1"/>
                </a:solidFill>
              </a:rPr>
              <a:t>Professors are not eligible to apply, unless they are new to HIV/AIDS research.  </a:t>
            </a:r>
            <a:endParaRPr lang="en-US" sz="2100" dirty="0" smtClean="0">
              <a:solidFill>
                <a:schemeClr val="tx1"/>
              </a:solidFill>
            </a:endParaRPr>
          </a:p>
          <a:p>
            <a:pPr lvl="2">
              <a:lnSpc>
                <a:spcPct val="80000"/>
              </a:lnSpc>
              <a:spcBef>
                <a:spcPts val="0"/>
              </a:spcBef>
              <a:spcAft>
                <a:spcPts val="1200"/>
              </a:spcAft>
              <a:buClrTx/>
            </a:pPr>
            <a:r>
              <a:rPr lang="en-US" dirty="0" smtClean="0">
                <a:solidFill>
                  <a:schemeClr val="tx1"/>
                </a:solidFill>
              </a:rPr>
              <a:t>New </a:t>
            </a:r>
            <a:r>
              <a:rPr lang="en-US" dirty="0">
                <a:solidFill>
                  <a:schemeClr val="tx1"/>
                </a:solidFill>
              </a:rPr>
              <a:t>to HIV/AIDS research means no prior funding of any type related to HIV/AIDS as a </a:t>
            </a:r>
            <a:r>
              <a:rPr lang="en-US" dirty="0" smtClean="0">
                <a:solidFill>
                  <a:schemeClr val="tx1"/>
                </a:solidFill>
              </a:rPr>
              <a:t>PI</a:t>
            </a:r>
          </a:p>
          <a:p>
            <a:pPr lvl="1">
              <a:lnSpc>
                <a:spcPct val="80000"/>
              </a:lnSpc>
              <a:spcBef>
                <a:spcPts val="0"/>
              </a:spcBef>
              <a:spcAft>
                <a:spcPts val="1200"/>
              </a:spcAft>
              <a:buClrTx/>
            </a:pPr>
            <a:r>
              <a:rPr lang="en-US" sz="2100" dirty="0">
                <a:solidFill>
                  <a:schemeClr val="tx1"/>
                </a:solidFill>
              </a:rPr>
              <a:t>Those in “visiting” or “adjunct” status or those pending appointment are not eligible.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Website</a:t>
            </a:r>
            <a:endParaRPr lang="en-US" dirty="0">
              <a:solidFill>
                <a:schemeClr val="tx1"/>
              </a:solidFill>
            </a:endParaRPr>
          </a:p>
        </p:txBody>
      </p:sp>
      <p:sp>
        <p:nvSpPr>
          <p:cNvPr id="3" name="Content Placeholder 2"/>
          <p:cNvSpPr>
            <a:spLocks noGrp="1"/>
          </p:cNvSpPr>
          <p:nvPr>
            <p:ph idx="1"/>
          </p:nvPr>
        </p:nvSpPr>
        <p:spPr/>
        <p:txBody>
          <a:bodyPr/>
          <a:lstStyle/>
          <a:p>
            <a:pPr marL="114300" indent="0">
              <a:spcBef>
                <a:spcPts val="1200"/>
              </a:spcBef>
              <a:buNone/>
            </a:pPr>
            <a:r>
              <a:rPr lang="en-US" u="sng" dirty="0" smtClean="0">
                <a:solidFill>
                  <a:schemeClr val="tx1"/>
                </a:solidFill>
              </a:rPr>
              <a:t>HopkinsCFAR.org/faculty-development-awards</a:t>
            </a:r>
          </a:p>
          <a:p>
            <a:pPr>
              <a:spcBef>
                <a:spcPts val="1200"/>
              </a:spcBef>
            </a:pPr>
            <a:r>
              <a:rPr lang="en-US" dirty="0" smtClean="0">
                <a:solidFill>
                  <a:schemeClr val="tx1"/>
                </a:solidFill>
              </a:rPr>
              <a:t>Instructions, forms/templates, FAQs</a:t>
            </a:r>
          </a:p>
          <a:p>
            <a:pPr>
              <a:spcBef>
                <a:spcPts val="1200"/>
              </a:spcBef>
            </a:pPr>
            <a:r>
              <a:rPr lang="en-US" dirty="0" smtClean="0">
                <a:solidFill>
                  <a:schemeClr val="tx1"/>
                </a:solidFill>
              </a:rPr>
              <a:t>More information on NIH requirements for International studies and Clinical Trials</a:t>
            </a:r>
          </a:p>
          <a:p>
            <a:pPr>
              <a:spcBef>
                <a:spcPts val="1200"/>
              </a:spcBef>
            </a:pPr>
            <a:r>
              <a:rPr lang="en-US" dirty="0" smtClean="0">
                <a:solidFill>
                  <a:schemeClr val="tx1"/>
                </a:solidFill>
              </a:rPr>
              <a:t>NIH Application Guide</a:t>
            </a:r>
          </a:p>
          <a:p>
            <a:pPr>
              <a:spcBef>
                <a:spcPts val="1200"/>
              </a:spcBef>
            </a:pPr>
            <a:r>
              <a:rPr lang="en-US" dirty="0" smtClean="0">
                <a:solidFill>
                  <a:schemeClr val="tx1"/>
                </a:solidFill>
              </a:rPr>
              <a:t>Past recipients</a:t>
            </a:r>
          </a:p>
          <a:p>
            <a:endParaRPr lang="en-US" dirty="0" smtClean="0">
              <a:solidFill>
                <a:schemeClr val="tx1"/>
              </a:solidFill>
            </a:endParaRPr>
          </a:p>
          <a:p>
            <a:pPr marL="114300" indent="0">
              <a:buNone/>
            </a:pPr>
            <a:r>
              <a:rPr lang="en-US" dirty="0" smtClean="0">
                <a:solidFill>
                  <a:schemeClr val="tx1"/>
                </a:solidFill>
              </a:rPr>
              <a:t>Anything not answered in these documents, contact Anne Efron – </a:t>
            </a:r>
            <a:r>
              <a:rPr lang="en-US" u="sng" dirty="0" smtClean="0">
                <a:solidFill>
                  <a:srgbClr val="FF0000"/>
                </a:solidFill>
              </a:rPr>
              <a:t>aefron@jhmi.edu</a:t>
            </a:r>
            <a:endParaRPr lang="en-US" u="sng" dirty="0">
              <a:solidFill>
                <a:srgbClr val="FF0000"/>
              </a:solidFill>
            </a:endParaRPr>
          </a:p>
          <a:p>
            <a:pPr marL="11430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14222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cap="none" dirty="0">
                <a:latin typeface="Arial" pitchFamily="34" charset="0"/>
                <a:cs typeface="Arial" pitchFamily="34" charset="0"/>
              </a:rPr>
              <a:t>CFAR Scholar Grant for Faculty Development</a:t>
            </a:r>
            <a:br>
              <a:rPr lang="en-US" sz="3600" cap="none" dirty="0">
                <a:latin typeface="Arial" pitchFamily="34" charset="0"/>
                <a:cs typeface="Arial" pitchFamily="34" charset="0"/>
              </a:rPr>
            </a:br>
            <a:r>
              <a:rPr lang="en-US" sz="4000" dirty="0"/>
              <a:t>Eligibility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9910317"/>
              </p:ext>
            </p:extLst>
          </p:nvPr>
        </p:nvGraphicFramePr>
        <p:xfrm>
          <a:off x="761999" y="2017236"/>
          <a:ext cx="7620001" cy="3926364"/>
        </p:xfrm>
        <a:graphic>
          <a:graphicData uri="http://schemas.openxmlformats.org/drawingml/2006/table">
            <a:tbl>
              <a:tblPr firstRow="1" firstCol="1" bandRow="1">
                <a:tableStyleId>{5C22544A-7EE6-4342-B048-85BDC9FD1C3A}</a:tableStyleId>
              </a:tblPr>
              <a:tblGrid>
                <a:gridCol w="228601"/>
                <a:gridCol w="1676400"/>
                <a:gridCol w="2481219"/>
                <a:gridCol w="1277479"/>
                <a:gridCol w="1956302"/>
              </a:tblGrid>
              <a:tr h="342438">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SOM</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BSPH</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SON</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CFAR Scholar Grant Eligibility</a:t>
                      </a:r>
                      <a:endParaRPr lang="en-US" sz="1100">
                        <a:effectLst/>
                        <a:latin typeface="Calibri"/>
                        <a:ea typeface="Calibri"/>
                        <a:cs typeface="Times New Roman"/>
                      </a:endParaRPr>
                    </a:p>
                  </a:txBody>
                  <a:tcPr marL="68580" marR="68580" marT="0" marB="0" anchor="ctr"/>
                </a:tc>
              </a:tr>
              <a:tr h="684876">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Professor</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smtClean="0">
                          <a:effectLst/>
                        </a:rPr>
                        <a:t>Professor</a:t>
                      </a:r>
                    </a:p>
                    <a:p>
                      <a:pPr marL="0" marR="0" algn="ctr">
                        <a:spcBef>
                          <a:spcPts val="0"/>
                        </a:spcBef>
                        <a:spcAft>
                          <a:spcPts val="0"/>
                        </a:spcAft>
                      </a:pPr>
                      <a:r>
                        <a:rPr lang="en-US" sz="1100" dirty="0" smtClean="0">
                          <a:effectLst/>
                        </a:rPr>
                        <a:t>Senior Scientist</a:t>
                      </a:r>
                    </a:p>
                    <a:p>
                      <a:pPr marL="0" marR="0" algn="ctr">
                        <a:spcBef>
                          <a:spcPts val="0"/>
                        </a:spcBef>
                        <a:spcAft>
                          <a:spcPts val="0"/>
                        </a:spcAft>
                      </a:pPr>
                      <a:r>
                        <a:rPr lang="en-US" sz="1100" dirty="0" smtClean="0">
                          <a:effectLst/>
                        </a:rPr>
                        <a:t>Senior </a:t>
                      </a:r>
                      <a:r>
                        <a:rPr lang="en-US" sz="1100" dirty="0">
                          <a:effectLst/>
                        </a:rPr>
                        <a:t>Lecturer</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Professor</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b="1" dirty="0">
                          <a:effectLst/>
                        </a:rPr>
                        <a:t>No</a:t>
                      </a:r>
                      <a:endParaRPr lang="en-US" sz="1100" b="1" dirty="0">
                        <a:effectLst/>
                        <a:latin typeface="Calibri"/>
                        <a:ea typeface="Calibri"/>
                        <a:cs typeface="Times New Roman"/>
                      </a:endParaRPr>
                    </a:p>
                  </a:txBody>
                  <a:tcPr marL="68580" marR="68580" marT="0" marB="0" anchor="ctr"/>
                </a:tc>
              </a:tr>
              <a:tr h="856095">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Associate Professor</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Associate Professor   </a:t>
                      </a:r>
                      <a:endParaRPr lang="en-US" sz="1100" dirty="0" smtClean="0">
                        <a:effectLst/>
                      </a:endParaRPr>
                    </a:p>
                    <a:p>
                      <a:pPr marL="0" marR="0" algn="ctr">
                        <a:spcBef>
                          <a:spcPts val="0"/>
                        </a:spcBef>
                        <a:spcAft>
                          <a:spcPts val="0"/>
                        </a:spcAft>
                      </a:pPr>
                      <a:r>
                        <a:rPr lang="en-US" sz="1100" dirty="0" smtClean="0">
                          <a:effectLst/>
                        </a:rPr>
                        <a:t>Associate </a:t>
                      </a:r>
                      <a:r>
                        <a:rPr lang="en-US" sz="1100" dirty="0">
                          <a:effectLst/>
                        </a:rPr>
                        <a:t>Scientist   </a:t>
                      </a:r>
                      <a:endParaRPr lang="en-US" sz="1100" dirty="0" smtClean="0">
                        <a:effectLst/>
                      </a:endParaRPr>
                    </a:p>
                    <a:p>
                      <a:pPr marL="0" marR="0" algn="ctr">
                        <a:spcBef>
                          <a:spcPts val="0"/>
                        </a:spcBef>
                        <a:spcAft>
                          <a:spcPts val="0"/>
                        </a:spcAft>
                      </a:pPr>
                      <a:r>
                        <a:rPr lang="en-US" sz="1100" dirty="0" smtClean="0">
                          <a:effectLst/>
                        </a:rPr>
                        <a:t>Associate </a:t>
                      </a:r>
                      <a:r>
                        <a:rPr lang="en-US" sz="1100" dirty="0">
                          <a:effectLst/>
                        </a:rPr>
                        <a:t>Lecturer</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Associate Professor</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b="1" dirty="0">
                          <a:effectLst/>
                        </a:rPr>
                        <a:t>Only if new to HIV Research</a:t>
                      </a:r>
                      <a:endParaRPr lang="en-US" sz="1100" b="1" dirty="0">
                        <a:effectLst/>
                        <a:latin typeface="Calibri"/>
                        <a:ea typeface="Calibri"/>
                        <a:cs typeface="Times New Roman"/>
                      </a:endParaRPr>
                    </a:p>
                  </a:txBody>
                  <a:tcPr marL="68580" marR="68580" marT="0" marB="0" anchor="ctr"/>
                </a:tc>
              </a:tr>
              <a:tr h="856095">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Assistant Professor</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Assistant </a:t>
                      </a:r>
                      <a:r>
                        <a:rPr lang="en-US" sz="1100" dirty="0" smtClean="0">
                          <a:effectLst/>
                        </a:rPr>
                        <a:t>Professor</a:t>
                      </a:r>
                    </a:p>
                    <a:p>
                      <a:pPr marL="0" marR="0" algn="ctr">
                        <a:spcBef>
                          <a:spcPts val="0"/>
                        </a:spcBef>
                        <a:spcAft>
                          <a:spcPts val="0"/>
                        </a:spcAft>
                      </a:pPr>
                      <a:r>
                        <a:rPr lang="en-US" sz="1100" dirty="0" smtClean="0">
                          <a:effectLst/>
                        </a:rPr>
                        <a:t>Assistant </a:t>
                      </a:r>
                      <a:r>
                        <a:rPr lang="en-US" sz="1100" dirty="0">
                          <a:effectLst/>
                        </a:rPr>
                        <a:t>Scientist </a:t>
                      </a:r>
                      <a:endParaRPr lang="en-US" sz="1100" dirty="0" smtClean="0">
                        <a:effectLst/>
                      </a:endParaRPr>
                    </a:p>
                    <a:p>
                      <a:pPr marL="0" marR="0" algn="ctr">
                        <a:spcBef>
                          <a:spcPts val="0"/>
                        </a:spcBef>
                        <a:spcAft>
                          <a:spcPts val="0"/>
                        </a:spcAft>
                      </a:pPr>
                      <a:r>
                        <a:rPr lang="en-US" sz="1100" dirty="0" smtClean="0">
                          <a:effectLst/>
                        </a:rPr>
                        <a:t>Assistant </a:t>
                      </a:r>
                      <a:r>
                        <a:rPr lang="en-US" sz="1100" dirty="0">
                          <a:effectLst/>
                        </a:rPr>
                        <a:t>Lecturer</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Assistant Professor</a:t>
                      </a:r>
                      <a:endParaRPr lang="en-US" sz="1100">
                        <a:effectLst/>
                        <a:latin typeface="Calibri"/>
                        <a:ea typeface="Calibri"/>
                        <a:cs typeface="Times New Roman"/>
                      </a:endParaRPr>
                    </a:p>
                  </a:txBody>
                  <a:tcPr marL="68580" marR="68580" marT="0" marB="0" anchor="ctr"/>
                </a:tc>
                <a:tc rowSpan="4">
                  <a:txBody>
                    <a:bodyPr/>
                    <a:lstStyle/>
                    <a:p>
                      <a:pPr marL="0" marR="0" algn="ctr">
                        <a:spcBef>
                          <a:spcPts val="0"/>
                        </a:spcBef>
                        <a:spcAft>
                          <a:spcPts val="0"/>
                        </a:spcAft>
                      </a:pPr>
                      <a:r>
                        <a:rPr lang="en-US" sz="1100" b="1" dirty="0">
                          <a:effectLst/>
                        </a:rPr>
                        <a:t>Yes</a:t>
                      </a:r>
                      <a:endParaRPr lang="en-US" sz="1100" b="1" dirty="0">
                        <a:effectLst/>
                        <a:latin typeface="Calibri"/>
                        <a:ea typeface="Calibri"/>
                        <a:cs typeface="Times New Roman"/>
                      </a:endParaRPr>
                    </a:p>
                  </a:txBody>
                  <a:tcPr marL="68580" marR="68580" marT="0" marB="0" anchor="ctr"/>
                </a:tc>
              </a:tr>
              <a:tr h="398863">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Senior Research Associate</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tc vMerge="1">
                  <a:txBody>
                    <a:bodyPr/>
                    <a:lstStyle/>
                    <a:p>
                      <a:endParaRPr lang="en-US"/>
                    </a:p>
                  </a:txBody>
                  <a:tcPr/>
                </a:tc>
              </a:tr>
              <a:tr h="398863">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Research Associate</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nchor="ctr"/>
                </a:tc>
                <a:tc vMerge="1">
                  <a:txBody>
                    <a:bodyPr/>
                    <a:lstStyle/>
                    <a:p>
                      <a:endParaRPr lang="en-US"/>
                    </a:p>
                  </a:txBody>
                  <a:tcPr/>
                </a:tc>
              </a:tr>
              <a:tr h="389134">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Instructor</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a:effectLst/>
                        </a:rPr>
                        <a:t>Instructor</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100" dirty="0">
                          <a:effectLst/>
                        </a:rPr>
                        <a:t>Instructor</a:t>
                      </a:r>
                      <a:endParaRPr lang="en-US" sz="1100" dirty="0">
                        <a:effectLst/>
                        <a:latin typeface="Calibri"/>
                        <a:ea typeface="Calibri"/>
                        <a:cs typeface="Times New Roman"/>
                      </a:endParaRPr>
                    </a:p>
                  </a:txBody>
                  <a:tcPr marL="68580" marR="68580" marT="0" marB="0" anchor="ctr"/>
                </a:tc>
                <a:tc vMerge="1">
                  <a:txBody>
                    <a:bodyPr/>
                    <a:lstStyle/>
                    <a:p>
                      <a:endParaRPr lang="en-US"/>
                    </a:p>
                  </a:txBody>
                  <a:tcPr/>
                </a:tc>
              </a:tr>
            </a:tbl>
          </a:graphicData>
        </a:graphic>
      </p:graphicFrame>
      <p:sp>
        <p:nvSpPr>
          <p:cNvPr id="5" name="Rectangle 1"/>
          <p:cNvSpPr>
            <a:spLocks noChangeArrowheads="1"/>
          </p:cNvSpPr>
          <p:nvPr/>
        </p:nvSpPr>
        <p:spPr bwMode="auto">
          <a:xfrm>
            <a:off x="1739900" y="2017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14952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7308</TotalTime>
  <Words>4655</Words>
  <Application>Microsoft Office PowerPoint</Application>
  <PresentationFormat>On-screen Show (4:3)</PresentationFormat>
  <Paragraphs>620</Paragraphs>
  <Slides>80</Slides>
  <Notes>22</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4_Apothecary</vt:lpstr>
      <vt:lpstr>Johns Hopkins University CFAR  Richard E. Chaisson, MD, PI Chris Beyrer, MD, MPH, Co-PI</vt:lpstr>
      <vt:lpstr>JHU CFAR Specific Aims</vt:lpstr>
      <vt:lpstr>Themes of the CFAR</vt:lpstr>
      <vt:lpstr>PowerPoint Presentation</vt:lpstr>
      <vt:lpstr>Scientific Working Groups</vt:lpstr>
      <vt:lpstr>Developmental Core</vt:lpstr>
      <vt:lpstr>CFAR Scholar Grant (CSG) for Faculty Development</vt:lpstr>
      <vt:lpstr>CFAR Scholar Grant for Faculty Development Eligibility  </vt:lpstr>
      <vt:lpstr>CFAR Scholar Grant for Faculty Development Eligibility </vt:lpstr>
      <vt:lpstr>Mentoring</vt:lpstr>
      <vt:lpstr>CFAR Scholar Grant for Faculty Development Application Review </vt:lpstr>
      <vt:lpstr>CFAR Scholar Grant for Faculty Development Review Criteria (taken from NIH guidelines)</vt:lpstr>
      <vt:lpstr>CFAR Scholar Grant for Faculty Development Review Criteria</vt:lpstr>
      <vt:lpstr>CFAR Scholar Grant for Faculty Development Successful applications</vt:lpstr>
      <vt:lpstr>CFAR Scholar Grant for Faculty Development Successful applications</vt:lpstr>
      <vt:lpstr>2012 Developmental Award Applications</vt:lpstr>
      <vt:lpstr>  </vt:lpstr>
      <vt:lpstr>Our study section</vt:lpstr>
      <vt:lpstr>Our study section</vt:lpstr>
      <vt:lpstr>Our study section</vt:lpstr>
      <vt:lpstr>What do we look for?</vt:lpstr>
      <vt:lpstr>What do we look for?</vt:lpstr>
      <vt:lpstr>What do we look for?</vt:lpstr>
      <vt:lpstr>What do we look for?</vt:lpstr>
      <vt:lpstr>What we look for</vt:lpstr>
      <vt:lpstr>What we look for</vt:lpstr>
      <vt:lpstr>Investigators new to hiv research</vt:lpstr>
      <vt:lpstr>What happens to youR grant?</vt:lpstr>
      <vt:lpstr>What happens to youR grant?</vt:lpstr>
      <vt:lpstr>Clinical Laboratory and Biomarkers Core</vt:lpstr>
      <vt:lpstr> Johns Hopkins University CFAR </vt:lpstr>
      <vt:lpstr> Leadership &amp; Staff Clinical Core </vt:lpstr>
      <vt:lpstr>Clinical core: Scientific Landscape</vt:lpstr>
      <vt:lpstr>Clinical core: Lecture series</vt:lpstr>
      <vt:lpstr>Clinical core: funding opportunities</vt:lpstr>
      <vt:lpstr>Cfar awardees: clinical core</vt:lpstr>
      <vt:lpstr>Moore clinic research studies</vt:lpstr>
      <vt:lpstr>Clinical core: other resources</vt:lpstr>
      <vt:lpstr>Clinical core: other resources</vt:lpstr>
      <vt:lpstr>Clinical core: other resources</vt:lpstr>
      <vt:lpstr>Clinical core: how best to engage ?</vt:lpstr>
      <vt:lpstr> Johns Hopkins University CFAR </vt:lpstr>
      <vt:lpstr>Behavioral, Substance use and Social Sciences AND Prevention Study Sections : Scientific Landscape</vt:lpstr>
      <vt:lpstr>Behavioral, Substance use and Social Sciences AND Prevention Study SectionS: programmatic areas </vt:lpstr>
      <vt:lpstr>Behavioral, Substance use and Social Sciences and Prevention Study Sections: resources available</vt:lpstr>
      <vt:lpstr>Behavioral, Substance use and Social Sciences And Prevention Study Sections: above all else</vt:lpstr>
      <vt:lpstr>Behavioral, Substance use and Social Sciences and Prevention Study Sections: how we score</vt:lpstr>
      <vt:lpstr>Behavioral, Substance use and Social Sciences and Prevention Study Sections: A Success story</vt:lpstr>
      <vt:lpstr>Behavioral, Substance use and Social Sciences and Prevention Study Sections: another Success story</vt:lpstr>
      <vt:lpstr>Behavioral, Substance use and Social Sciences and Prevention Study Sections: in the end</vt:lpstr>
      <vt:lpstr>Johns Hopkins University CFAR Biostatistics and Epidemiology Methodology Core  (BEM)</vt:lpstr>
      <vt:lpstr>PowerPoint Presentation</vt:lpstr>
      <vt:lpstr>What services do we offer?</vt:lpstr>
      <vt:lpstr>Current Faculty Development Awardees</vt:lpstr>
      <vt:lpstr>Criteria for Awards</vt:lpstr>
      <vt:lpstr>Two slides of general advice</vt:lpstr>
      <vt:lpstr>Top 4 Reasons Proposals to NIH  are Rejected</vt:lpstr>
      <vt:lpstr>PowerPoint Presentation</vt:lpstr>
      <vt:lpstr> Johns Hopkins University CFAR </vt:lpstr>
      <vt:lpstr>Community Study Section: Scientific Landscape</vt:lpstr>
      <vt:lpstr>Community Study Section: Relevant Programmatic areas</vt:lpstr>
      <vt:lpstr>Community study section: resources available</vt:lpstr>
      <vt:lpstr>Community Study Section: A word to the wise</vt:lpstr>
      <vt:lpstr>Community study section:  even more words to the wise</vt:lpstr>
      <vt:lpstr>Community Study Section:  Ending where we started</vt:lpstr>
      <vt:lpstr>CFAR Scholar  Grant Application Process</vt:lpstr>
      <vt:lpstr>CFAR Scholar Grant for Faculty Development</vt:lpstr>
      <vt:lpstr>CFAR Scholar Grant for Faculty Development</vt:lpstr>
      <vt:lpstr>CFAR Scholar Grant for Faculty Development Applications</vt:lpstr>
      <vt:lpstr>CFAR Scholar Grant for Faculty Development Application Format</vt:lpstr>
      <vt:lpstr>CFAR Scholar Grant for Faculty Development  Online Application Process</vt:lpstr>
      <vt:lpstr>CFAR Scholar Grant for Faculty Development Application</vt:lpstr>
      <vt:lpstr>CFAR Scholar Grant for Faculty Development Application</vt:lpstr>
      <vt:lpstr>CFAR Scholar Grant for Faculty Development Application</vt:lpstr>
      <vt:lpstr>CFAR Scholar Grant for Faculty Development What to expect if funded</vt:lpstr>
      <vt:lpstr>CFAR Scholar Grant for Faculty Development What to expect if funded</vt:lpstr>
      <vt:lpstr>CFAR Scholar Grant for Faculty Development What to expect if funded</vt:lpstr>
      <vt:lpstr>CFAR Scholar Grant for Faculty Development What to expect if funded</vt:lpstr>
      <vt:lpstr>CFAR Scholar Grant for Faculty Development What to expect if not funded</vt:lpstr>
      <vt:lpstr>Website</vt:lpstr>
    </vt:vector>
  </TitlesOfParts>
  <Company>Johns Hopkins University DOM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CFAR Planning Meeting January 8, 2010</dc:title>
  <dc:creator>rchaiss1</dc:creator>
  <cp:lastModifiedBy>Katharine Boehner</cp:lastModifiedBy>
  <cp:revision>246</cp:revision>
  <dcterms:created xsi:type="dcterms:W3CDTF">2010-01-08T18:37:01Z</dcterms:created>
  <dcterms:modified xsi:type="dcterms:W3CDTF">2013-08-01T16:24:52Z</dcterms:modified>
</cp:coreProperties>
</file>